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5078" r:id="rId2"/>
  </p:sldMasterIdLst>
  <p:notesMasterIdLst>
    <p:notesMasterId r:id="rId84"/>
  </p:notesMasterIdLst>
  <p:sldIdLst>
    <p:sldId id="256" r:id="rId3"/>
    <p:sldId id="257" r:id="rId4"/>
    <p:sldId id="598" r:id="rId5"/>
    <p:sldId id="624" r:id="rId6"/>
    <p:sldId id="258" r:id="rId7"/>
    <p:sldId id="620" r:id="rId8"/>
    <p:sldId id="613" r:id="rId9"/>
    <p:sldId id="612" r:id="rId10"/>
    <p:sldId id="614" r:id="rId11"/>
    <p:sldId id="617" r:id="rId12"/>
    <p:sldId id="615" r:id="rId13"/>
    <p:sldId id="623" r:id="rId14"/>
    <p:sldId id="622" r:id="rId15"/>
    <p:sldId id="621" r:id="rId16"/>
    <p:sldId id="616" r:id="rId17"/>
    <p:sldId id="259" r:id="rId18"/>
    <p:sldId id="600" r:id="rId19"/>
    <p:sldId id="262" r:id="rId20"/>
    <p:sldId id="266" r:id="rId21"/>
    <p:sldId id="599" r:id="rId22"/>
    <p:sldId id="594" r:id="rId23"/>
    <p:sldId id="618" r:id="rId24"/>
    <p:sldId id="619" r:id="rId25"/>
    <p:sldId id="568" r:id="rId26"/>
    <p:sldId id="499" r:id="rId27"/>
    <p:sldId id="391" r:id="rId28"/>
    <p:sldId id="561" r:id="rId29"/>
    <p:sldId id="562" r:id="rId30"/>
    <p:sldId id="492" r:id="rId31"/>
    <p:sldId id="552" r:id="rId32"/>
    <p:sldId id="553" r:id="rId33"/>
    <p:sldId id="554" r:id="rId34"/>
    <p:sldId id="563" r:id="rId35"/>
    <p:sldId id="566" r:id="rId36"/>
    <p:sldId id="564" r:id="rId37"/>
    <p:sldId id="567" r:id="rId38"/>
    <p:sldId id="583" r:id="rId39"/>
    <p:sldId id="570" r:id="rId40"/>
    <p:sldId id="571" r:id="rId41"/>
    <p:sldId id="585" r:id="rId42"/>
    <p:sldId id="520" r:id="rId43"/>
    <p:sldId id="575" r:id="rId44"/>
    <p:sldId id="463" r:id="rId45"/>
    <p:sldId id="604" r:id="rId46"/>
    <p:sldId id="577" r:id="rId47"/>
    <p:sldId id="576" r:id="rId48"/>
    <p:sldId id="529" r:id="rId49"/>
    <p:sldId id="498" r:id="rId50"/>
    <p:sldId id="307" r:id="rId51"/>
    <p:sldId id="496" r:id="rId52"/>
    <p:sldId id="497" r:id="rId53"/>
    <p:sldId id="601" r:id="rId54"/>
    <p:sldId id="602" r:id="rId55"/>
    <p:sldId id="379" r:id="rId56"/>
    <p:sldId id="467" r:id="rId57"/>
    <p:sldId id="607" r:id="rId58"/>
    <p:sldId id="605" r:id="rId59"/>
    <p:sldId id="606" r:id="rId60"/>
    <p:sldId id="608" r:id="rId61"/>
    <p:sldId id="596" r:id="rId62"/>
    <p:sldId id="586" r:id="rId63"/>
    <p:sldId id="588" r:id="rId64"/>
    <p:sldId id="589" r:id="rId65"/>
    <p:sldId id="578" r:id="rId66"/>
    <p:sldId id="591" r:id="rId67"/>
    <p:sldId id="297" r:id="rId68"/>
    <p:sldId id="486" r:id="rId69"/>
    <p:sldId id="532" r:id="rId70"/>
    <p:sldId id="535" r:id="rId71"/>
    <p:sldId id="541" r:id="rId72"/>
    <p:sldId id="543" r:id="rId73"/>
    <p:sldId id="547" r:id="rId74"/>
    <p:sldId id="548" r:id="rId75"/>
    <p:sldId id="365" r:id="rId76"/>
    <p:sldId id="366" r:id="rId77"/>
    <p:sldId id="579" r:id="rId78"/>
    <p:sldId id="590" r:id="rId79"/>
    <p:sldId id="402" r:id="rId80"/>
    <p:sldId id="399" r:id="rId81"/>
    <p:sldId id="587" r:id="rId82"/>
    <p:sldId id="609" r:id="rId83"/>
  </p:sldIdLst>
  <p:sldSz cx="6858000" cy="9906000" type="A4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875">
          <p15:clr>
            <a:srgbClr val="A4A3A4"/>
          </p15:clr>
        </p15:guide>
        <p15:guide id="2" orient="horz" pos="5728">
          <p15:clr>
            <a:srgbClr val="A4A3A4"/>
          </p15:clr>
        </p15:guide>
        <p15:guide id="3" orient="horz" pos="217">
          <p15:clr>
            <a:srgbClr val="A4A3A4"/>
          </p15:clr>
        </p15:guide>
        <p15:guide id="4" orient="horz" pos="3551">
          <p15:clr>
            <a:srgbClr val="A4A3A4"/>
          </p15:clr>
        </p15:guide>
        <p15:guide id="5" orient="horz" pos="1016">
          <p15:clr>
            <a:srgbClr val="A4A3A4"/>
          </p15:clr>
        </p15:guide>
        <p15:guide id="6" pos="4156">
          <p15:clr>
            <a:srgbClr val="A4A3A4"/>
          </p15:clr>
        </p15:guide>
        <p15:guide id="7" pos="127">
          <p15:clr>
            <a:srgbClr val="A4A3A4"/>
          </p15:clr>
        </p15:guide>
        <p15:guide id="8" pos="273">
          <p15:clr>
            <a:srgbClr val="A4A3A4"/>
          </p15:clr>
        </p15:guide>
        <p15:guide id="9" pos="20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84B2F6"/>
    <a:srgbClr val="113558"/>
    <a:srgbClr val="297FD5"/>
    <a:srgbClr val="184B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21" autoAdjust="0"/>
    <p:restoredTop sz="96655" autoAdjust="0"/>
  </p:normalViewPr>
  <p:slideViewPr>
    <p:cSldViewPr snapToGrid="0" showGuides="1">
      <p:cViewPr>
        <p:scale>
          <a:sx n="70" d="100"/>
          <a:sy n="70" d="100"/>
        </p:scale>
        <p:origin x="3072" y="222"/>
      </p:cViewPr>
      <p:guideLst>
        <p:guide orient="horz" pos="875"/>
        <p:guide orient="horz" pos="5728"/>
        <p:guide orient="horz" pos="217"/>
        <p:guide orient="horz" pos="3551"/>
        <p:guide orient="horz" pos="1016"/>
        <p:guide pos="4156"/>
        <p:guide pos="127"/>
        <p:guide pos="273"/>
        <p:guide pos="2040"/>
      </p:guideLst>
    </p:cSldViewPr>
  </p:slideViewPr>
  <p:outlineViewPr>
    <p:cViewPr>
      <p:scale>
        <a:sx n="33" d="100"/>
        <a:sy n="33" d="100"/>
      </p:scale>
      <p:origin x="0" y="-11803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6187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Nyquist Detection Distance (NATO/Human)</a:t>
            </a:r>
            <a:r>
              <a:rPr lang="en-US" baseline="0"/>
              <a:t> in meters</a:t>
            </a:r>
            <a:endParaRPr lang="en-US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Sheet1!$D$5</c:f>
              <c:strCache>
                <c:ptCount val="1"/>
                <c:pt idx="0">
                  <c:v>D (NATO)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ID4096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Sheet1!$C$6:$C$7</c:f>
              <c:strCache>
                <c:ptCount val="2"/>
                <c:pt idx="0">
                  <c:v>640x512</c:v>
                </c:pt>
                <c:pt idx="1">
                  <c:v>1280x1024</c:v>
                </c:pt>
              </c:strCache>
            </c:strRef>
          </c:cat>
          <c:val>
            <c:numRef>
              <c:f>Sheet1!$D$6:$D$7</c:f>
              <c:numCache>
                <c:formatCode>General</c:formatCode>
                <c:ptCount val="2"/>
                <c:pt idx="0">
                  <c:v>370</c:v>
                </c:pt>
                <c:pt idx="1">
                  <c:v>830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73-44BE-ABEA-FEED80D3062B}"/>
            </c:ext>
          </c:extLst>
        </c:ser>
        <c:ser>
          <c:idx val="1"/>
          <c:order val="1"/>
          <c:tx>
            <c:strRef>
              <c:f>Sheet1!$E$5</c:f>
              <c:strCache>
                <c:ptCount val="1"/>
                <c:pt idx="0">
                  <c:v>D (Human)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ID4096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Sheet1!$C$6:$C$7</c:f>
              <c:strCache>
                <c:ptCount val="2"/>
                <c:pt idx="0">
                  <c:v>640x512</c:v>
                </c:pt>
                <c:pt idx="1">
                  <c:v>1280x1024</c:v>
                </c:pt>
              </c:strCache>
            </c:strRef>
          </c:cat>
          <c:val>
            <c:numRef>
              <c:f>Sheet1!$E$6:$E$7</c:f>
              <c:numCache>
                <c:formatCode>General</c:formatCode>
                <c:ptCount val="2"/>
                <c:pt idx="0">
                  <c:v>167</c:v>
                </c:pt>
                <c:pt idx="1">
                  <c:v>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573-44BE-ABEA-FEED80D306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53676544"/>
        <c:axId val="256078592"/>
      </c:barChart>
      <c:catAx>
        <c:axId val="253676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ID4096"/>
          </a:p>
        </c:txPr>
        <c:crossAx val="256078592"/>
        <c:crosses val="autoZero"/>
        <c:auto val="1"/>
        <c:lblAlgn val="ctr"/>
        <c:lblOffset val="100"/>
        <c:noMultiLvlLbl val="0"/>
      </c:catAx>
      <c:valAx>
        <c:axId val="256078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ID4096"/>
          </a:p>
        </c:txPr>
        <c:crossAx val="253676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LID4096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solidFill>
        <a:schemeClr val="tx1"/>
      </a:solidFill>
    </a:ln>
    <a:effectLst/>
  </c:spPr>
  <c:txPr>
    <a:bodyPr/>
    <a:lstStyle/>
    <a:p>
      <a:pPr>
        <a:defRPr/>
      </a:pPr>
      <a:endParaRPr lang="LID4096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531352-6FEC-0022-710E-6C03AEF2E1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65C4AC-F097-AB64-7412-C9FA4DD93F8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13A056-FB17-428D-8AFB-D92B0CD72531}" type="datetimeFigureOut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F183827-17A9-D07E-471E-BF1AD6919C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x-none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ECC6699-9BAE-0089-AE0C-46958A0517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x-none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C4F354-8A35-8524-CE1F-A0AA3CED699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C0DBD-B335-10CA-9A9E-8E1C29FC93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ptos" panose="020B0004020202020204" pitchFamily="34" charset="0"/>
              </a:defRPr>
            </a:lvl1pPr>
          </a:lstStyle>
          <a:p>
            <a:fld id="{74A2056E-1384-49C3-9D86-FFF60AD5434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>
            <a:extLst>
              <a:ext uri="{FF2B5EF4-FFF2-40B4-BE49-F238E27FC236}">
                <a16:creationId xmlns:a16="http://schemas.microsoft.com/office/drawing/2014/main" id="{A467D0E6-D87B-B8B3-E16F-4284A0E82CF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es Placeholder 2">
            <a:extLst>
              <a:ext uri="{FF2B5EF4-FFF2-40B4-BE49-F238E27FC236}">
                <a16:creationId xmlns:a16="http://schemas.microsoft.com/office/drawing/2014/main" id="{62E36BC7-5E44-AFE5-01C1-DFEE773783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93188" name="Slide Number Placeholder 3">
            <a:extLst>
              <a:ext uri="{FF2B5EF4-FFF2-40B4-BE49-F238E27FC236}">
                <a16:creationId xmlns:a16="http://schemas.microsoft.com/office/drawing/2014/main" id="{EFEECAD5-8BBD-0EEC-2C97-85710FC0F6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9AE19B1-4B3C-49BD-AC47-E1719E385276}" type="slidenum">
              <a:rPr lang="en-US" altLang="en-US">
                <a:latin typeface="Aptos" panose="020B0004020202020204" pitchFamily="34" charset="0"/>
              </a:rPr>
              <a:pPr/>
              <a:t>1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>
            <a:extLst>
              <a:ext uri="{FF2B5EF4-FFF2-40B4-BE49-F238E27FC236}">
                <a16:creationId xmlns:a16="http://schemas.microsoft.com/office/drawing/2014/main" id="{C83C88EA-96A9-8043-FF1A-81EC61323F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es Placeholder 2">
            <a:extLst>
              <a:ext uri="{FF2B5EF4-FFF2-40B4-BE49-F238E27FC236}">
                <a16:creationId xmlns:a16="http://schemas.microsoft.com/office/drawing/2014/main" id="{F698BFB3-60FA-C73E-EB67-CE5EC325EB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94212" name="Slide Number Placeholder 3">
            <a:extLst>
              <a:ext uri="{FF2B5EF4-FFF2-40B4-BE49-F238E27FC236}">
                <a16:creationId xmlns:a16="http://schemas.microsoft.com/office/drawing/2014/main" id="{9DCCF76C-602E-D161-7F0A-C96976F9FB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1A226E-DF1B-49E6-96FB-62AF5985BAE2}" type="slidenum">
              <a:rPr lang="en-US" altLang="en-US">
                <a:latin typeface="Aptos" panose="020B0004020202020204" pitchFamily="34" charset="0"/>
              </a:rPr>
              <a:pPr/>
              <a:t>2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>
            <a:extLst>
              <a:ext uri="{FF2B5EF4-FFF2-40B4-BE49-F238E27FC236}">
                <a16:creationId xmlns:a16="http://schemas.microsoft.com/office/drawing/2014/main" id="{70308FD1-16A7-3E0A-9641-89160689AE7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es Placeholder 2">
            <a:extLst>
              <a:ext uri="{FF2B5EF4-FFF2-40B4-BE49-F238E27FC236}">
                <a16:creationId xmlns:a16="http://schemas.microsoft.com/office/drawing/2014/main" id="{0BF1D1DB-7572-C035-3CA7-E289757E85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95236" name="Slide Number Placeholder 3">
            <a:extLst>
              <a:ext uri="{FF2B5EF4-FFF2-40B4-BE49-F238E27FC236}">
                <a16:creationId xmlns:a16="http://schemas.microsoft.com/office/drawing/2014/main" id="{2A14E5A5-B5CD-3517-02B7-BA1449629A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0BEB734-C8A9-4B31-B028-ACE7644B8BDE}" type="slidenum">
              <a:rPr lang="en-US" altLang="en-US">
                <a:latin typeface="Aptos" panose="020B0004020202020204" pitchFamily="34" charset="0"/>
              </a:rPr>
              <a:pPr/>
              <a:t>3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>
            <a:extLst>
              <a:ext uri="{FF2B5EF4-FFF2-40B4-BE49-F238E27FC236}">
                <a16:creationId xmlns:a16="http://schemas.microsoft.com/office/drawing/2014/main" id="{49E9B312-3E4B-122B-31A3-AC0ECF1F33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Notes Placeholder 2">
            <a:extLst>
              <a:ext uri="{FF2B5EF4-FFF2-40B4-BE49-F238E27FC236}">
                <a16:creationId xmlns:a16="http://schemas.microsoft.com/office/drawing/2014/main" id="{67496287-18A7-5971-29A0-D1C396AAD8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6260" name="Slide Number Placeholder 3">
            <a:extLst>
              <a:ext uri="{FF2B5EF4-FFF2-40B4-BE49-F238E27FC236}">
                <a16:creationId xmlns:a16="http://schemas.microsoft.com/office/drawing/2014/main" id="{C39025CC-3EAD-2EEE-0B54-8DCBC88154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B234999-49CC-4E2B-BE58-55F0F3C492AE}" type="slidenum">
              <a:rPr lang="en-US" altLang="en-US">
                <a:latin typeface="Aptos" panose="020B0004020202020204" pitchFamily="34" charset="0"/>
              </a:rPr>
              <a:pPr/>
              <a:t>4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69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>
            <a:extLst>
              <a:ext uri="{FF2B5EF4-FFF2-40B4-BE49-F238E27FC236}">
                <a16:creationId xmlns:a16="http://schemas.microsoft.com/office/drawing/2014/main" id="{28B5C082-A567-CAFF-39C5-28241E5A1CF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Notes Placeholder 2">
            <a:extLst>
              <a:ext uri="{FF2B5EF4-FFF2-40B4-BE49-F238E27FC236}">
                <a16:creationId xmlns:a16="http://schemas.microsoft.com/office/drawing/2014/main" id="{2F0FCE2B-42DE-E6D3-B16F-0F6EC34DA9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97284" name="Slide Number Placeholder 3">
            <a:extLst>
              <a:ext uri="{FF2B5EF4-FFF2-40B4-BE49-F238E27FC236}">
                <a16:creationId xmlns:a16="http://schemas.microsoft.com/office/drawing/2014/main" id="{FF26FF38-6160-393B-C4F1-2330F3E14E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01D1B6B-0027-45D7-AAE2-EBE29F16ACB9}" type="slidenum">
              <a:rPr lang="en-US" altLang="en-US">
                <a:latin typeface="Aptos" panose="020B0004020202020204" pitchFamily="34" charset="0"/>
              </a:rPr>
              <a:pPr/>
              <a:t>5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2056E-1384-49C3-9D86-FFF60AD54342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>
            <a:extLst>
              <a:ext uri="{FF2B5EF4-FFF2-40B4-BE49-F238E27FC236}">
                <a16:creationId xmlns:a16="http://schemas.microsoft.com/office/drawing/2014/main" id="{C823C0CD-733A-644F-9FBA-9658017BFB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Notes Placeholder 2">
            <a:extLst>
              <a:ext uri="{FF2B5EF4-FFF2-40B4-BE49-F238E27FC236}">
                <a16:creationId xmlns:a16="http://schemas.microsoft.com/office/drawing/2014/main" id="{62DEB922-612C-503E-C602-E755658B96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99332" name="Slide Number Placeholder 3">
            <a:extLst>
              <a:ext uri="{FF2B5EF4-FFF2-40B4-BE49-F238E27FC236}">
                <a16:creationId xmlns:a16="http://schemas.microsoft.com/office/drawing/2014/main" id="{CE2CE30A-8468-6669-1F08-83D5F21ED0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72D2FD5-D8BB-49C7-B6BA-4E7E9FCB0A14}" type="slidenum">
              <a:rPr lang="en-US" altLang="en-US">
                <a:latin typeface="Aptos" panose="020B0004020202020204" pitchFamily="34" charset="0"/>
              </a:rPr>
              <a:pPr/>
              <a:t>16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>
            <a:extLst>
              <a:ext uri="{FF2B5EF4-FFF2-40B4-BE49-F238E27FC236}">
                <a16:creationId xmlns:a16="http://schemas.microsoft.com/office/drawing/2014/main" id="{5B5DB97F-563D-4DB2-B4CD-1529D3481FF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Notes Placeholder 2">
            <a:extLst>
              <a:ext uri="{FF2B5EF4-FFF2-40B4-BE49-F238E27FC236}">
                <a16:creationId xmlns:a16="http://schemas.microsoft.com/office/drawing/2014/main" id="{F752257F-8357-071C-FBF1-CF13F9AE69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0356" name="Slide Number Placeholder 3">
            <a:extLst>
              <a:ext uri="{FF2B5EF4-FFF2-40B4-BE49-F238E27FC236}">
                <a16:creationId xmlns:a16="http://schemas.microsoft.com/office/drawing/2014/main" id="{459E5364-9EC5-6CC3-0FCF-A1D7B3E3FF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4ECB476-7781-4A31-9A8E-607CE8FDA14E}" type="slidenum">
              <a:rPr lang="en-US" altLang="en-US">
                <a:latin typeface="Aptos" panose="020B0004020202020204" pitchFamily="34" charset="0"/>
              </a:rPr>
              <a:pPr/>
              <a:t>17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>
            <a:extLst>
              <a:ext uri="{FF2B5EF4-FFF2-40B4-BE49-F238E27FC236}">
                <a16:creationId xmlns:a16="http://schemas.microsoft.com/office/drawing/2014/main" id="{89FB0B8C-A98C-EF11-97C4-0D3BD6605BF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Notes Placeholder 2">
            <a:extLst>
              <a:ext uri="{FF2B5EF4-FFF2-40B4-BE49-F238E27FC236}">
                <a16:creationId xmlns:a16="http://schemas.microsoft.com/office/drawing/2014/main" id="{89ABBC8B-0200-2887-A20F-4D24632705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1380" name="Slide Number Placeholder 3">
            <a:extLst>
              <a:ext uri="{FF2B5EF4-FFF2-40B4-BE49-F238E27FC236}">
                <a16:creationId xmlns:a16="http://schemas.microsoft.com/office/drawing/2014/main" id="{64F8A32C-D96F-5DAB-3AB5-1C132429E2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A5E342C-1678-404F-A578-5FEBD72B2368}" type="slidenum">
              <a:rPr lang="en-US" altLang="en-US">
                <a:latin typeface="Aptos" panose="020B0004020202020204" pitchFamily="34" charset="0"/>
              </a:rPr>
              <a:pPr/>
              <a:t>18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>
            <a:extLst>
              <a:ext uri="{FF2B5EF4-FFF2-40B4-BE49-F238E27FC236}">
                <a16:creationId xmlns:a16="http://schemas.microsoft.com/office/drawing/2014/main" id="{A7A2DD5D-19BB-6A92-F13F-DEB7230393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Notes Placeholder 2">
            <a:extLst>
              <a:ext uri="{FF2B5EF4-FFF2-40B4-BE49-F238E27FC236}">
                <a16:creationId xmlns:a16="http://schemas.microsoft.com/office/drawing/2014/main" id="{F7281CD6-F8FF-BFF9-3F6E-1EDED33C40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2404" name="Slide Number Placeholder 3">
            <a:extLst>
              <a:ext uri="{FF2B5EF4-FFF2-40B4-BE49-F238E27FC236}">
                <a16:creationId xmlns:a16="http://schemas.microsoft.com/office/drawing/2014/main" id="{480C91C3-7629-D7DF-637E-67DBAAB850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5DB1757-CEEE-4105-908D-768B28B783C4}" type="slidenum">
              <a:rPr lang="en-US" altLang="en-US">
                <a:latin typeface="Aptos" panose="020B0004020202020204" pitchFamily="34" charset="0"/>
              </a:rPr>
              <a:pPr/>
              <a:t>19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>
            <a:extLst>
              <a:ext uri="{FF2B5EF4-FFF2-40B4-BE49-F238E27FC236}">
                <a16:creationId xmlns:a16="http://schemas.microsoft.com/office/drawing/2014/main" id="{D40C5D6C-0093-F193-D830-96B3F6A53A6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Notes Placeholder 2">
            <a:extLst>
              <a:ext uri="{FF2B5EF4-FFF2-40B4-BE49-F238E27FC236}">
                <a16:creationId xmlns:a16="http://schemas.microsoft.com/office/drawing/2014/main" id="{89B4D8E0-2A1C-C3B0-FFEC-037E898F63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3428" name="Slide Number Placeholder 3">
            <a:extLst>
              <a:ext uri="{FF2B5EF4-FFF2-40B4-BE49-F238E27FC236}">
                <a16:creationId xmlns:a16="http://schemas.microsoft.com/office/drawing/2014/main" id="{87B36512-2699-178E-F6AF-0993D9C872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4DE79A7-0827-4AC4-8173-F675227CC548}" type="slidenum">
              <a:rPr lang="en-US" altLang="en-US">
                <a:latin typeface="Aptos" panose="020B0004020202020204" pitchFamily="34" charset="0"/>
              </a:rPr>
              <a:pPr/>
              <a:t>20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>
            <a:extLst>
              <a:ext uri="{FF2B5EF4-FFF2-40B4-BE49-F238E27FC236}">
                <a16:creationId xmlns:a16="http://schemas.microsoft.com/office/drawing/2014/main" id="{042761DF-9807-D9B5-E3EF-CE1BA4A08C2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Notes Placeholder 2">
            <a:extLst>
              <a:ext uri="{FF2B5EF4-FFF2-40B4-BE49-F238E27FC236}">
                <a16:creationId xmlns:a16="http://schemas.microsoft.com/office/drawing/2014/main" id="{3D2CCE76-4793-3BF0-33AF-1BD8CC783C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4452" name="Slide Number Placeholder 3">
            <a:extLst>
              <a:ext uri="{FF2B5EF4-FFF2-40B4-BE49-F238E27FC236}">
                <a16:creationId xmlns:a16="http://schemas.microsoft.com/office/drawing/2014/main" id="{B0DA62DB-2ECF-8621-A11C-23284AF1BC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1EB4444-9BDC-47A9-8ED5-78E7B3C2ED84}" type="slidenum">
              <a:rPr lang="en-US" altLang="en-US">
                <a:latin typeface="Aptos" panose="020B0004020202020204" pitchFamily="34" charset="0"/>
              </a:rPr>
              <a:pPr/>
              <a:t>21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>
            <a:extLst>
              <a:ext uri="{FF2B5EF4-FFF2-40B4-BE49-F238E27FC236}">
                <a16:creationId xmlns:a16="http://schemas.microsoft.com/office/drawing/2014/main" id="{D40C5D6C-0093-F193-D830-96B3F6A53A6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Notes Placeholder 2">
            <a:extLst>
              <a:ext uri="{FF2B5EF4-FFF2-40B4-BE49-F238E27FC236}">
                <a16:creationId xmlns:a16="http://schemas.microsoft.com/office/drawing/2014/main" id="{89B4D8E0-2A1C-C3B0-FFEC-037E898F63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3428" name="Slide Number Placeholder 3">
            <a:extLst>
              <a:ext uri="{FF2B5EF4-FFF2-40B4-BE49-F238E27FC236}">
                <a16:creationId xmlns:a16="http://schemas.microsoft.com/office/drawing/2014/main" id="{87B36512-2699-178E-F6AF-0993D9C872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4DE79A7-0827-4AC4-8173-F675227CC548}" type="slidenum">
              <a:rPr lang="en-US" altLang="en-US">
                <a:latin typeface="Aptos" panose="020B0004020202020204" pitchFamily="34" charset="0"/>
              </a:rPr>
              <a:pPr/>
              <a:t>22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898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>
            <a:extLst>
              <a:ext uri="{FF2B5EF4-FFF2-40B4-BE49-F238E27FC236}">
                <a16:creationId xmlns:a16="http://schemas.microsoft.com/office/drawing/2014/main" id="{B474C5AA-D22A-E7B8-CBAC-E2E24F3D24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Notes Placeholder 2">
            <a:extLst>
              <a:ext uri="{FF2B5EF4-FFF2-40B4-BE49-F238E27FC236}">
                <a16:creationId xmlns:a16="http://schemas.microsoft.com/office/drawing/2014/main" id="{B3C0EC28-4EF1-9890-1478-AC2C0200A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5476" name="Slide Number Placeholder 3">
            <a:extLst>
              <a:ext uri="{FF2B5EF4-FFF2-40B4-BE49-F238E27FC236}">
                <a16:creationId xmlns:a16="http://schemas.microsoft.com/office/drawing/2014/main" id="{9A1B40C3-0FEB-8CD7-C095-B66A17E3A8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5F4240C-7D6B-4B21-BED0-00531385C865}" type="slidenum">
              <a:rPr lang="en-US" altLang="en-US">
                <a:latin typeface="Aptos" panose="020B0004020202020204" pitchFamily="34" charset="0"/>
              </a:rPr>
              <a:pPr/>
              <a:t>24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>
            <a:extLst>
              <a:ext uri="{FF2B5EF4-FFF2-40B4-BE49-F238E27FC236}">
                <a16:creationId xmlns:a16="http://schemas.microsoft.com/office/drawing/2014/main" id="{85CFCB8D-6AED-1488-8BDB-253886E8F8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es Placeholder 2">
            <a:extLst>
              <a:ext uri="{FF2B5EF4-FFF2-40B4-BE49-F238E27FC236}">
                <a16:creationId xmlns:a16="http://schemas.microsoft.com/office/drawing/2014/main" id="{34FCE70A-3DF5-32A2-31CD-6FD42426F8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06500" name="Slide Number Placeholder 3">
            <a:extLst>
              <a:ext uri="{FF2B5EF4-FFF2-40B4-BE49-F238E27FC236}">
                <a16:creationId xmlns:a16="http://schemas.microsoft.com/office/drawing/2014/main" id="{8D69F947-4BA1-8E93-81FC-3AD59823ED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D33BB7C-2915-43C8-A97E-512AAD09E182}" type="slidenum">
              <a:rPr lang="en-US" altLang="en-US">
                <a:latin typeface="Aptos" panose="020B0004020202020204" pitchFamily="34" charset="0"/>
              </a:rPr>
              <a:pPr/>
              <a:t>25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Google Shape;106;gcb500c21dd_3_121:notes">
            <a:extLst>
              <a:ext uri="{FF2B5EF4-FFF2-40B4-BE49-F238E27FC236}">
                <a16:creationId xmlns:a16="http://schemas.microsoft.com/office/drawing/2014/main" id="{9EAB659B-D960-BAB4-00D5-850D02D3790F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Google Shape;107;gcb500c21dd_3_121:notes">
            <a:extLst>
              <a:ext uri="{FF2B5EF4-FFF2-40B4-BE49-F238E27FC236}">
                <a16:creationId xmlns:a16="http://schemas.microsoft.com/office/drawing/2014/main" id="{8E4AE9DA-54DD-205C-7056-75729DF64D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Google Shape;106;gcb500c21dd_3_121:notes">
            <a:extLst>
              <a:ext uri="{FF2B5EF4-FFF2-40B4-BE49-F238E27FC236}">
                <a16:creationId xmlns:a16="http://schemas.microsoft.com/office/drawing/2014/main" id="{DA7112ED-CFAE-598C-E587-55D7E62D3EF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Google Shape;107;gcb500c21dd_3_121:notes">
            <a:extLst>
              <a:ext uri="{FF2B5EF4-FFF2-40B4-BE49-F238E27FC236}">
                <a16:creationId xmlns:a16="http://schemas.microsoft.com/office/drawing/2014/main" id="{8FE769A7-9A2C-A26D-5D96-B91EA19A1E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Google Shape;106;gcb500c21dd_3_121:notes">
            <a:extLst>
              <a:ext uri="{FF2B5EF4-FFF2-40B4-BE49-F238E27FC236}">
                <a16:creationId xmlns:a16="http://schemas.microsoft.com/office/drawing/2014/main" id="{745FE89E-6083-C654-5F2C-F6DC3A231EB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Google Shape;107;gcb500c21dd_3_121:notes">
            <a:extLst>
              <a:ext uri="{FF2B5EF4-FFF2-40B4-BE49-F238E27FC236}">
                <a16:creationId xmlns:a16="http://schemas.microsoft.com/office/drawing/2014/main" id="{63D00E18-5B2A-F9B0-485A-A3AF2AD21D2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Google Shape;147;gee3371f688_2_217:notes">
            <a:extLst>
              <a:ext uri="{FF2B5EF4-FFF2-40B4-BE49-F238E27FC236}">
                <a16:creationId xmlns:a16="http://schemas.microsoft.com/office/drawing/2014/main" id="{6A278B2E-D4EA-9585-9698-D66ACF8805E0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Google Shape;148;gee3371f688_2_217:notes">
            <a:extLst>
              <a:ext uri="{FF2B5EF4-FFF2-40B4-BE49-F238E27FC236}">
                <a16:creationId xmlns:a16="http://schemas.microsoft.com/office/drawing/2014/main" id="{6A935E1E-D19D-5B6A-D6AA-1584CB72C3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Google Shape;147;gee3371f688_2_217:notes">
            <a:extLst>
              <a:ext uri="{FF2B5EF4-FFF2-40B4-BE49-F238E27FC236}">
                <a16:creationId xmlns:a16="http://schemas.microsoft.com/office/drawing/2014/main" id="{4CAD29A0-FFEF-9B41-3767-01D3922EE90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Google Shape;148;gee3371f688_2_217:notes">
            <a:extLst>
              <a:ext uri="{FF2B5EF4-FFF2-40B4-BE49-F238E27FC236}">
                <a16:creationId xmlns:a16="http://schemas.microsoft.com/office/drawing/2014/main" id="{8EAFE772-DAD6-586C-17C0-70C511CB42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Google Shape;147;gee3371f688_2_217:notes">
            <a:extLst>
              <a:ext uri="{FF2B5EF4-FFF2-40B4-BE49-F238E27FC236}">
                <a16:creationId xmlns:a16="http://schemas.microsoft.com/office/drawing/2014/main" id="{90D9ABDE-2D1B-2FC5-DE95-DAABB3BAA12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Google Shape;148;gee3371f688_2_217:notes">
            <a:extLst>
              <a:ext uri="{FF2B5EF4-FFF2-40B4-BE49-F238E27FC236}">
                <a16:creationId xmlns:a16="http://schemas.microsoft.com/office/drawing/2014/main" id="{034D641E-2712-1C81-FCCA-77A6CD2FAD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Google Shape;147;gee3371f688_2_217:notes">
            <a:extLst>
              <a:ext uri="{FF2B5EF4-FFF2-40B4-BE49-F238E27FC236}">
                <a16:creationId xmlns:a16="http://schemas.microsoft.com/office/drawing/2014/main" id="{ABA71820-007C-D68D-DF86-2B4A133FEFC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Google Shape;148;gee3371f688_2_217:notes">
            <a:extLst>
              <a:ext uri="{FF2B5EF4-FFF2-40B4-BE49-F238E27FC236}">
                <a16:creationId xmlns:a16="http://schemas.microsoft.com/office/drawing/2014/main" id="{CC1C9D81-2305-3042-CF99-5F377BBF6EE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Google Shape;147;gee3371f688_2_217:notes">
            <a:extLst>
              <a:ext uri="{FF2B5EF4-FFF2-40B4-BE49-F238E27FC236}">
                <a16:creationId xmlns:a16="http://schemas.microsoft.com/office/drawing/2014/main" id="{CA7A2932-756B-0EBB-B2E6-4896B22FBBA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Google Shape;148;gee3371f688_2_217:notes">
            <a:extLst>
              <a:ext uri="{FF2B5EF4-FFF2-40B4-BE49-F238E27FC236}">
                <a16:creationId xmlns:a16="http://schemas.microsoft.com/office/drawing/2014/main" id="{6F5FD6B9-5444-5B99-35CA-5C4C6DE514A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Google Shape;106;gcb500c21dd_3_121:notes">
            <a:extLst>
              <a:ext uri="{FF2B5EF4-FFF2-40B4-BE49-F238E27FC236}">
                <a16:creationId xmlns:a16="http://schemas.microsoft.com/office/drawing/2014/main" id="{3C0C85FB-C44C-6167-46AC-08C28C28DBA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Google Shape;107;gcb500c21dd_3_121:notes">
            <a:extLst>
              <a:ext uri="{FF2B5EF4-FFF2-40B4-BE49-F238E27FC236}">
                <a16:creationId xmlns:a16="http://schemas.microsoft.com/office/drawing/2014/main" id="{7CEB8186-82FC-F1A2-ECEA-DD275893FD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Google Shape;106;gcb500c21dd_3_121:notes">
            <a:extLst>
              <a:ext uri="{FF2B5EF4-FFF2-40B4-BE49-F238E27FC236}">
                <a16:creationId xmlns:a16="http://schemas.microsoft.com/office/drawing/2014/main" id="{C3B17F6E-238C-F7A5-52FE-D1D07AD3AC6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Google Shape;107;gcb500c21dd_3_121:notes">
            <a:extLst>
              <a:ext uri="{FF2B5EF4-FFF2-40B4-BE49-F238E27FC236}">
                <a16:creationId xmlns:a16="http://schemas.microsoft.com/office/drawing/2014/main" id="{B39ECD8A-221B-98A6-17A0-DD5A0FF8F3B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Google Shape;106;gcb500c21dd_3_121:notes">
            <a:extLst>
              <a:ext uri="{FF2B5EF4-FFF2-40B4-BE49-F238E27FC236}">
                <a16:creationId xmlns:a16="http://schemas.microsoft.com/office/drawing/2014/main" id="{94AD880A-126D-370C-4969-D9A3D004C35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Google Shape;107;gcb500c21dd_3_121:notes">
            <a:extLst>
              <a:ext uri="{FF2B5EF4-FFF2-40B4-BE49-F238E27FC236}">
                <a16:creationId xmlns:a16="http://schemas.microsoft.com/office/drawing/2014/main" id="{13D07862-5CCA-EB24-C68B-C9EF2268DA9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Google Shape;106;gcb500c21dd_3_121:notes">
            <a:extLst>
              <a:ext uri="{FF2B5EF4-FFF2-40B4-BE49-F238E27FC236}">
                <a16:creationId xmlns:a16="http://schemas.microsoft.com/office/drawing/2014/main" id="{4217FC42-63A2-F6BC-AD9C-2E33011BF31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Google Shape;107;gcb500c21dd_3_121:notes">
            <a:extLst>
              <a:ext uri="{FF2B5EF4-FFF2-40B4-BE49-F238E27FC236}">
                <a16:creationId xmlns:a16="http://schemas.microsoft.com/office/drawing/2014/main" id="{F8AC7CDD-6EAF-448F-0E1B-F10DE7E8AF4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Google Shape;147;gee3371f688_2_217:notes">
            <a:extLst>
              <a:ext uri="{FF2B5EF4-FFF2-40B4-BE49-F238E27FC236}">
                <a16:creationId xmlns:a16="http://schemas.microsoft.com/office/drawing/2014/main" id="{038A51EE-11EB-35BF-FB32-386C2FA01F0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Google Shape;148;gee3371f688_2_217:notes">
            <a:extLst>
              <a:ext uri="{FF2B5EF4-FFF2-40B4-BE49-F238E27FC236}">
                <a16:creationId xmlns:a16="http://schemas.microsoft.com/office/drawing/2014/main" id="{0969D581-707C-D540-5CDD-3B92230DFC0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Google Shape;147;gee3371f688_2_217:notes">
            <a:extLst>
              <a:ext uri="{FF2B5EF4-FFF2-40B4-BE49-F238E27FC236}">
                <a16:creationId xmlns:a16="http://schemas.microsoft.com/office/drawing/2014/main" id="{67323B97-D2DF-93D5-4D52-EA0829C0719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Google Shape;148;gee3371f688_2_217:notes">
            <a:extLst>
              <a:ext uri="{FF2B5EF4-FFF2-40B4-BE49-F238E27FC236}">
                <a16:creationId xmlns:a16="http://schemas.microsoft.com/office/drawing/2014/main" id="{26999272-46C5-1827-E92A-1A57E76CFD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Google Shape;147;gee3371f688_2_217:notes">
            <a:extLst>
              <a:ext uri="{FF2B5EF4-FFF2-40B4-BE49-F238E27FC236}">
                <a16:creationId xmlns:a16="http://schemas.microsoft.com/office/drawing/2014/main" id="{97FB2ED9-437C-FA85-8BCA-A0672B8DA08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Google Shape;148;gee3371f688_2_217:notes">
            <a:extLst>
              <a:ext uri="{FF2B5EF4-FFF2-40B4-BE49-F238E27FC236}">
                <a16:creationId xmlns:a16="http://schemas.microsoft.com/office/drawing/2014/main" id="{0F3EF77D-3D7E-0EA0-A72A-E08B51276D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Google Shape;147;gee3371f688_2_217:notes">
            <a:extLst>
              <a:ext uri="{FF2B5EF4-FFF2-40B4-BE49-F238E27FC236}">
                <a16:creationId xmlns:a16="http://schemas.microsoft.com/office/drawing/2014/main" id="{9675AA54-1335-022B-7352-EFC94C4860D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Google Shape;148;gee3371f688_2_217:notes">
            <a:extLst>
              <a:ext uri="{FF2B5EF4-FFF2-40B4-BE49-F238E27FC236}">
                <a16:creationId xmlns:a16="http://schemas.microsoft.com/office/drawing/2014/main" id="{9D008DEF-335B-A7EC-DCED-063D14536A9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Google Shape;147;gee3371f688_2_217:notes">
            <a:extLst>
              <a:ext uri="{FF2B5EF4-FFF2-40B4-BE49-F238E27FC236}">
                <a16:creationId xmlns:a16="http://schemas.microsoft.com/office/drawing/2014/main" id="{8E6ECEA9-A665-6FF2-9022-45AB8984E42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Google Shape;148;gee3371f688_2_217:notes">
            <a:extLst>
              <a:ext uri="{FF2B5EF4-FFF2-40B4-BE49-F238E27FC236}">
                <a16:creationId xmlns:a16="http://schemas.microsoft.com/office/drawing/2014/main" id="{9D5D4941-6165-8F33-5AB3-5B1857AF8E9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Google Shape;147;gee3371f688_2_217:notes">
            <a:extLst>
              <a:ext uri="{FF2B5EF4-FFF2-40B4-BE49-F238E27FC236}">
                <a16:creationId xmlns:a16="http://schemas.microsoft.com/office/drawing/2014/main" id="{9AC27761-82D7-BAF1-FAD7-8544BBF4056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Google Shape;148;gee3371f688_2_217:notes">
            <a:extLst>
              <a:ext uri="{FF2B5EF4-FFF2-40B4-BE49-F238E27FC236}">
                <a16:creationId xmlns:a16="http://schemas.microsoft.com/office/drawing/2014/main" id="{64390A7E-609A-97A6-4C3E-217DB40B98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Google Shape;147;gee3371f688_2_217:notes">
            <a:extLst>
              <a:ext uri="{FF2B5EF4-FFF2-40B4-BE49-F238E27FC236}">
                <a16:creationId xmlns:a16="http://schemas.microsoft.com/office/drawing/2014/main" id="{AEEFA416-0E44-7BD5-7913-E853BE3FE21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Google Shape;148;gee3371f688_2_217:notes">
            <a:extLst>
              <a:ext uri="{FF2B5EF4-FFF2-40B4-BE49-F238E27FC236}">
                <a16:creationId xmlns:a16="http://schemas.microsoft.com/office/drawing/2014/main" id="{00318CE6-DFAA-A269-A10B-308E18D94A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Google Shape;106;gcb500c21dd_3_121:notes">
            <a:extLst>
              <a:ext uri="{FF2B5EF4-FFF2-40B4-BE49-F238E27FC236}">
                <a16:creationId xmlns:a16="http://schemas.microsoft.com/office/drawing/2014/main" id="{AADC5CAA-4480-35F2-783D-C5BD8C3CA20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Google Shape;107;gcb500c21dd_3_121:notes">
            <a:extLst>
              <a:ext uri="{FF2B5EF4-FFF2-40B4-BE49-F238E27FC236}">
                <a16:creationId xmlns:a16="http://schemas.microsoft.com/office/drawing/2014/main" id="{581C4D83-3C48-733C-4AF8-3D0F3B9278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Google Shape;106;gcb500c21dd_3_121:notes">
            <a:extLst>
              <a:ext uri="{FF2B5EF4-FFF2-40B4-BE49-F238E27FC236}">
                <a16:creationId xmlns:a16="http://schemas.microsoft.com/office/drawing/2014/main" id="{852EBE63-509A-652C-C4DF-88C1ACCCDED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Google Shape;107;gcb500c21dd_3_121:notes">
            <a:extLst>
              <a:ext uri="{FF2B5EF4-FFF2-40B4-BE49-F238E27FC236}">
                <a16:creationId xmlns:a16="http://schemas.microsoft.com/office/drawing/2014/main" id="{4786DD5C-529B-C38B-B0E4-15F8FB6BA0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Google Shape;147;gee3371f688_2_217:notes">
            <a:extLst>
              <a:ext uri="{FF2B5EF4-FFF2-40B4-BE49-F238E27FC236}">
                <a16:creationId xmlns:a16="http://schemas.microsoft.com/office/drawing/2014/main" id="{2F9C4852-3318-7577-1683-AC5ED28FF70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Google Shape;148;gee3371f688_2_217:notes">
            <a:extLst>
              <a:ext uri="{FF2B5EF4-FFF2-40B4-BE49-F238E27FC236}">
                <a16:creationId xmlns:a16="http://schemas.microsoft.com/office/drawing/2014/main" id="{B4F6BAB7-93A4-CDF1-D092-F3B0EECB5F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Google Shape;147;gee3371f688_2_217:notes">
            <a:extLst>
              <a:ext uri="{FF2B5EF4-FFF2-40B4-BE49-F238E27FC236}">
                <a16:creationId xmlns:a16="http://schemas.microsoft.com/office/drawing/2014/main" id="{44B9303F-5FF6-91C9-B3C1-E4EE4C15019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Google Shape;148;gee3371f688_2_217:notes">
            <a:extLst>
              <a:ext uri="{FF2B5EF4-FFF2-40B4-BE49-F238E27FC236}">
                <a16:creationId xmlns:a16="http://schemas.microsoft.com/office/drawing/2014/main" id="{C0022106-DD3F-005E-0C62-E1593E2A33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Google Shape;106;gcb500c21dd_3_121:notes">
            <a:extLst>
              <a:ext uri="{FF2B5EF4-FFF2-40B4-BE49-F238E27FC236}">
                <a16:creationId xmlns:a16="http://schemas.microsoft.com/office/drawing/2014/main" id="{93212A36-F917-9A23-7A37-0609AF7D28D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Google Shape;107;gcb500c21dd_3_121:notes">
            <a:extLst>
              <a:ext uri="{FF2B5EF4-FFF2-40B4-BE49-F238E27FC236}">
                <a16:creationId xmlns:a16="http://schemas.microsoft.com/office/drawing/2014/main" id="{B7EC6D2B-9E95-3C4B-0F35-C8287E2066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Google Shape;147;gee3371f688_2_217:notes">
            <a:extLst>
              <a:ext uri="{FF2B5EF4-FFF2-40B4-BE49-F238E27FC236}">
                <a16:creationId xmlns:a16="http://schemas.microsoft.com/office/drawing/2014/main" id="{B59670A9-7109-31A1-0D55-B16760CDEE0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Google Shape;148;gee3371f688_2_217:notes">
            <a:extLst>
              <a:ext uri="{FF2B5EF4-FFF2-40B4-BE49-F238E27FC236}">
                <a16:creationId xmlns:a16="http://schemas.microsoft.com/office/drawing/2014/main" id="{157E4C66-BD77-DC5F-B79E-971E031CF5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Google Shape;147;gee3371f688_2_217:notes">
            <a:extLst>
              <a:ext uri="{FF2B5EF4-FFF2-40B4-BE49-F238E27FC236}">
                <a16:creationId xmlns:a16="http://schemas.microsoft.com/office/drawing/2014/main" id="{5E9CACDA-19ED-3E98-76C2-2A048A8902B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Google Shape;148;gee3371f688_2_217:notes">
            <a:extLst>
              <a:ext uri="{FF2B5EF4-FFF2-40B4-BE49-F238E27FC236}">
                <a16:creationId xmlns:a16="http://schemas.microsoft.com/office/drawing/2014/main" id="{52BE6357-157A-D9FB-79A3-A47D3DEAE3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Google Shape;147;gee3371f688_2_217:notes">
            <a:extLst>
              <a:ext uri="{FF2B5EF4-FFF2-40B4-BE49-F238E27FC236}">
                <a16:creationId xmlns:a16="http://schemas.microsoft.com/office/drawing/2014/main" id="{BBD9E003-58A9-A99D-824D-3F45FDCF7EB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Google Shape;148;gee3371f688_2_217:notes">
            <a:extLst>
              <a:ext uri="{FF2B5EF4-FFF2-40B4-BE49-F238E27FC236}">
                <a16:creationId xmlns:a16="http://schemas.microsoft.com/office/drawing/2014/main" id="{D709CFDE-9989-9B42-CB06-48E2D10234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Google Shape;147;gee3371f688_2_217:notes">
            <a:extLst>
              <a:ext uri="{FF2B5EF4-FFF2-40B4-BE49-F238E27FC236}">
                <a16:creationId xmlns:a16="http://schemas.microsoft.com/office/drawing/2014/main" id="{8FA70521-367C-79AA-28D2-13CED9405CD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Google Shape;148;gee3371f688_2_217:notes">
            <a:extLst>
              <a:ext uri="{FF2B5EF4-FFF2-40B4-BE49-F238E27FC236}">
                <a16:creationId xmlns:a16="http://schemas.microsoft.com/office/drawing/2014/main" id="{3E162BB6-2833-FEB9-45EA-0495CF435F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Google Shape;147;gee3371f688_2_217:notes">
            <a:extLst>
              <a:ext uri="{FF2B5EF4-FFF2-40B4-BE49-F238E27FC236}">
                <a16:creationId xmlns:a16="http://schemas.microsoft.com/office/drawing/2014/main" id="{B8970240-03C2-23E9-710A-AC312A9E4E22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Google Shape;148;gee3371f688_2_217:notes">
            <a:extLst>
              <a:ext uri="{FF2B5EF4-FFF2-40B4-BE49-F238E27FC236}">
                <a16:creationId xmlns:a16="http://schemas.microsoft.com/office/drawing/2014/main" id="{DBE68F78-0E78-9DCE-114F-72FB2F0C6A2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Google Shape;147;gee3371f688_2_217:notes">
            <a:extLst>
              <a:ext uri="{FF2B5EF4-FFF2-40B4-BE49-F238E27FC236}">
                <a16:creationId xmlns:a16="http://schemas.microsoft.com/office/drawing/2014/main" id="{E74EE7E8-63F0-F1A8-0716-B8048C998A9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Google Shape;148;gee3371f688_2_217:notes">
            <a:extLst>
              <a:ext uri="{FF2B5EF4-FFF2-40B4-BE49-F238E27FC236}">
                <a16:creationId xmlns:a16="http://schemas.microsoft.com/office/drawing/2014/main" id="{B0FE2824-87AF-9CEF-E965-E8A9A01C28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Slide Image Placeholder 1">
            <a:extLst>
              <a:ext uri="{FF2B5EF4-FFF2-40B4-BE49-F238E27FC236}">
                <a16:creationId xmlns:a16="http://schemas.microsoft.com/office/drawing/2014/main" id="{6D348B48-1D50-67D7-F9C0-51CFFC255A4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Notes Placeholder 2">
            <a:extLst>
              <a:ext uri="{FF2B5EF4-FFF2-40B4-BE49-F238E27FC236}">
                <a16:creationId xmlns:a16="http://schemas.microsoft.com/office/drawing/2014/main" id="{8FA56A13-9C95-8E43-8976-7AA8F0FB6C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38244" name="Slide Number Placeholder 3">
            <a:extLst>
              <a:ext uri="{FF2B5EF4-FFF2-40B4-BE49-F238E27FC236}">
                <a16:creationId xmlns:a16="http://schemas.microsoft.com/office/drawing/2014/main" id="{ABB7898B-DCFA-C5E9-6CC7-4F066E8FFA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8FE7A34-04EF-42B8-83C8-9E82B758F2E2}" type="slidenum">
              <a:rPr lang="en-US" altLang="en-US">
                <a:latin typeface="Aptos" panose="020B0004020202020204" pitchFamily="34" charset="0"/>
              </a:rPr>
              <a:pPr/>
              <a:t>76</a:t>
            </a:fld>
            <a:endParaRPr lang="en-US" altLang="en-US">
              <a:latin typeface="Aptos" panose="020B00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Google Shape;106;gcb500c21dd_3_121:notes">
            <a:extLst>
              <a:ext uri="{FF2B5EF4-FFF2-40B4-BE49-F238E27FC236}">
                <a16:creationId xmlns:a16="http://schemas.microsoft.com/office/drawing/2014/main" id="{6180E681-68F3-A668-42D4-2DE6B779FBB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411413" y="720725"/>
            <a:ext cx="2492375" cy="360045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Google Shape;107;gcb500c21dd_3_121:notes">
            <a:extLst>
              <a:ext uri="{FF2B5EF4-FFF2-40B4-BE49-F238E27FC236}">
                <a16:creationId xmlns:a16="http://schemas.microsoft.com/office/drawing/2014/main" id="{E694FD2A-A40B-52DB-AF8B-F00A9273AD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28" tIns="96628" rIns="96628" bIns="96628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Slide Image Placeholder 1">
            <a:extLst>
              <a:ext uri="{FF2B5EF4-FFF2-40B4-BE49-F238E27FC236}">
                <a16:creationId xmlns:a16="http://schemas.microsoft.com/office/drawing/2014/main" id="{83677A1B-677C-E2A8-0186-E46930EB9D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Notes Placeholder 2">
            <a:extLst>
              <a:ext uri="{FF2B5EF4-FFF2-40B4-BE49-F238E27FC236}">
                <a16:creationId xmlns:a16="http://schemas.microsoft.com/office/drawing/2014/main" id="{6B643E2B-4008-5A25-FB61-6B9BD768090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57200" indent="-298450" eaLnBrk="1" hangingPunct="1">
              <a:spcBef>
                <a:spcPct val="0"/>
              </a:spcBef>
              <a:buClr>
                <a:srgbClr val="000000"/>
              </a:buClr>
              <a:buSzPts val="1100"/>
              <a:buFont typeface="Arial" panose="020B0604020202020204" pitchFamily="34" charset="0"/>
              <a:buChar char="●"/>
            </a:pPr>
            <a:br>
              <a:rPr lang="he-IL" altLang="en-US"/>
            </a:b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3ECEE-F742-28A7-5BE2-C61AAA2B3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F248A-58AD-48C5-BA78-94419B557916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260E4D-D2CD-4A87-547D-ABEAE1BF3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1F32A-4150-E791-C2CA-6A241C9B9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C51EE-60A4-4529-979F-3ED1FCE2513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306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96EF5-4F67-A940-31B7-C3696114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99203-5077-4547-A3F7-B54C559C72F4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9F57C-D0C9-9A8A-5784-AE0482BA0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D34EB-BC49-AF91-2CB1-96DF50983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C1BC9-7340-476E-9D49-74E2787FED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839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shade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shade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shade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shade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shade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shade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shade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F5C63-A56C-FE43-91F7-1B477B29E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B2C9A-0A61-4EA1-A7DE-2B5AEDE95EEC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9620D-BB3E-AC2A-891F-3E634CFF7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7223C-0DD0-63CA-6450-ECAD966AB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6D264-3E04-4063-A7F9-5EC4179102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2076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19C672-5386-C2DC-E7FF-77A3F5BC2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EBA2F-109A-4417-9E07-25B35D270806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8DABBC-2B3B-6AC7-A65E-E74759234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7DDC1-90F8-5FDF-2184-4B1AE21DE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DBCD7-D147-41A8-A380-CEF88F23FB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7319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3C45D8-1ECD-AF3C-6C50-B0083ABB9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49888-66D9-40D2-B22F-515AB9F23FD0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277FC2-8223-1BCC-A2D4-97F167118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515498-BDE6-50AF-B141-4678E4BE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EAB32-1053-4FBA-A40F-7D4948E7099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96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DE832C-5FAC-7DEB-308C-A2E933DCF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43087-BA9D-439F-9644-0439C1EDE239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9A039E-5B8B-6214-799D-C2E632228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EE11A2-6DC1-5DAB-BB27-7958DBF88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B9C6F-C726-496E-9D5E-E1C50ECD19F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7749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1A08A7-DB82-22D4-9432-75C68F2F4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DC30B-16BD-4EAB-A039-DC5AB4B782CF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ADFCA4-34DA-CEEF-9B91-04C431374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1658B2-A1C5-4F81-CF2F-004FECA74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855BC-EEA3-451B-8365-9D7A6D761E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9838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C9B6F6-3277-3D35-EB94-9F7EE8A6C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37F6F-A568-44DE-A41E-67EAB2FE84F8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92C76F-AB7F-E774-BB78-EA14268C2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95561-AC65-9716-4D8F-34268A405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CFF3F-EE6E-42F0-BE15-5DA105A4F65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0075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0304C-92E7-62C2-1B87-B3419CEF6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E765A-E27B-48F7-A264-61B41E7F2FC4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5A4A6-BA30-BBC5-B531-23F7115A3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F14DE2-BD93-1EAF-6766-86D40B6B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87FF89-D831-4C1D-A262-31F42148332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3674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E0DAB-B174-0ED8-230A-629C6DF18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55346-8B2B-49D2-9441-EA159859679A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9A993-0C76-9ABA-C2BC-01A4D1F5E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14A2B-C28F-3B8A-3A47-BD312A765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29F58-52A5-41FB-A655-3353CEE04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723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671B1-728B-806E-F67F-870FA91D4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E435E-992A-47F9-BA54-FD364D559C3D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FEA1B-A6A3-240E-C267-3A4A0EFC5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16DF5-2B13-4970-DDAC-98F66851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45EDC-78CF-4884-8F97-9F56F33010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1611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D6067-D26A-B16C-42D1-755B8BC2B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36A63-132E-951B-B752-B1CAC9848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B5D86-FC95-B754-997F-C014480B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235C3-D193-4704-BBCC-09FE2950DF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9540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AC954-DBEE-5852-2DF4-EB51FE502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72E0B9-7448-3731-897C-9043218F7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DFF2B-B76B-8000-2450-97C0B46E3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921C8-8EBB-4297-956D-14522B6832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1434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A1428-3F8E-008D-7603-6E78B339D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9ED14-56AF-D4B9-729A-18B14873B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7C35D-28DB-878E-8DBB-02B2DDE6A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6AF48-3489-4979-81D5-1425804DD5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8700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0CAEAC9-B25D-5100-ADF4-03A8C0EE6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A3259F-4045-C307-6F28-3DF5DFA29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3F9F54F-861D-48B7-2473-84C28F435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F5341-ADAF-40BD-94D5-4E907F7F54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979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0751F19-7272-A5E1-BB6D-BF1E88377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621CBBE-8C76-1D6D-3B46-ACEB5E4FD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FD5B86B-7FA6-7876-0D60-D5D6D845E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ECF6EF-A78F-4892-BE09-7729CF9ED5E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4158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805D5BE-10FA-50A2-141E-9E134C8D8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C935FA4-4CF1-867F-0E00-4467E3317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049E0DF-26D0-98C9-0B99-2C7CDFE70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EC0D7-6193-4C25-A3C4-750E228F4A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12257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934AD81-9367-E53B-E24C-AAADBBAB8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32C6AF3-23B9-4800-A0DA-7B0087F29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2EB9B1D-5F78-1CE4-8322-BD9D088F2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F06A1-EDC5-4918-9C56-73D660D474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4473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FE60810-7BC1-C188-C964-D92F91D32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E49DCDB-6583-A2FC-AD09-67866FAC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904DE1-C2A4-3447-1CA0-38D3C6EC1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F3215-9B00-4808-9433-005ACB78C26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3007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7896059-29E1-AB27-1790-38CD0B0BF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2B6F12-10F4-2241-992B-A5B2E4F9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8DB008-4B4D-DB92-8E15-9FF3610C6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6C9F6-5844-436C-8099-10B3D956AF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78481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33432-1431-391F-449F-A42631A9A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B2BCF-57E2-F699-72EB-1AB19D55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3B07D9-1A0E-C667-82A7-88F2D5E01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57972-ABDB-4548-9A20-5E27E924EFC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94066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54343-774C-AF98-51CE-46F499865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FFAC48-2F2E-EEF8-E674-E434EB764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54F05-9BA6-15CC-2139-E25A90736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053BA-051E-4C0D-BA31-1F6805EFAE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754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7B5107-B8CB-9229-F8ED-D6B9EDA8790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C5F42D3-D490-2372-4543-06B92605EF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FB8BD-C8D8-44C3-0B29-F7599C6ED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shade val="82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DEBBD9-4829-4BA8-AE80-461BECE64C05}" type="datetime1">
              <a:rPr lang="he-IL"/>
              <a:pPr>
                <a:defRPr/>
              </a:pPr>
              <a:t>כ"ח/אלול/תשפ"ו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1AE7D1-6412-90B2-7E28-C4E02CF9EC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shade val="82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9F7F2C-B938-F2D1-E31D-B4896EA4F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EAEAEA"/>
                </a:solidFill>
                <a:latin typeface="Aptos" panose="020B0004020202020204" pitchFamily="34" charset="0"/>
              </a:defRPr>
            </a:lvl1pPr>
          </a:lstStyle>
          <a:p>
            <a:fld id="{0CCF4C09-8160-4A61-AD39-1E6FAAD4EE95}" type="slidenum">
              <a:rPr lang="en-US" altLang="en-US"/>
              <a:pPr/>
              <a:t>‹#›</a:t>
            </a:fld>
            <a:endParaRPr lang="en-US" altLang="en-US" sz="2400"/>
          </a:p>
        </p:txBody>
      </p:sp>
      <p:pic>
        <p:nvPicPr>
          <p:cNvPr id="1031" name="Picture 6">
            <a:extLst>
              <a:ext uri="{FF2B5EF4-FFF2-40B4-BE49-F238E27FC236}">
                <a16:creationId xmlns:a16="http://schemas.microsoft.com/office/drawing/2014/main" id="{EB72D7D5-58BB-C52C-F0EA-0730E3EC94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9226550"/>
            <a:ext cx="19526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563FA17-867C-9C90-732F-AA86B1CCABFE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noFill/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00761A-5804-016D-0EB8-2644E2F4F160}"/>
              </a:ext>
            </a:extLst>
          </p:cNvPr>
          <p:cNvSpPr txBox="1"/>
          <p:nvPr/>
        </p:nvSpPr>
        <p:spPr>
          <a:xfrm>
            <a:off x="1676400" y="196850"/>
            <a:ext cx="4076700" cy="219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20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20" dirty="0">
              <a:solidFill>
                <a:schemeClr val="tx2"/>
              </a:solidFill>
              <a:latin typeface="+mj-lt"/>
              <a:cs typeface="+mn-cs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5189" r:id="rId1"/>
    <p:sldLayoutId id="2147485190" r:id="rId2"/>
    <p:sldLayoutId id="2147485191" r:id="rId3"/>
    <p:sldLayoutId id="2147485192" r:id="rId4"/>
    <p:sldLayoutId id="2147485193" r:id="rId5"/>
    <p:sldLayoutId id="2147485194" r:id="rId6"/>
    <p:sldLayoutId id="2147485195" r:id="rId7"/>
    <p:sldLayoutId id="2147485196" r:id="rId8"/>
    <p:sldLayoutId id="2147485197" r:id="rId9"/>
    <p:sldLayoutId id="2147485198" r:id="rId10"/>
    <p:sldLayoutId id="2147485199" r:id="rId11"/>
  </p:sldLayoutIdLst>
  <p:hf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34FA99D1-CC06-0A3F-4FAF-66203F2EA0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3F8A042F-1D7C-B370-53E0-71466D044D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684677-E05C-D6E7-10B2-F599E1F69D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44D5F9FF-3C05-4654-B814-9DDF19B05486}" type="datetimeFigureOut">
              <a:rPr lang="en-US"/>
              <a:pPr>
                <a:defRPr/>
              </a:pPr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9748E-3299-E1E7-4F36-540D458AD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B0386-D184-4E06-3112-4C3A3B422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767676"/>
                </a:solidFill>
              </a:defRPr>
            </a:lvl1pPr>
          </a:lstStyle>
          <a:p>
            <a:fld id="{A52BB03A-A1CC-4FFF-B7E4-141076F9A11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78" r:id="rId1"/>
    <p:sldLayoutId id="2147485179" r:id="rId2"/>
    <p:sldLayoutId id="2147485180" r:id="rId3"/>
    <p:sldLayoutId id="2147485181" r:id="rId4"/>
    <p:sldLayoutId id="2147485182" r:id="rId5"/>
    <p:sldLayoutId id="2147485183" r:id="rId6"/>
    <p:sldLayoutId id="2147485184" r:id="rId7"/>
    <p:sldLayoutId id="2147485185" r:id="rId8"/>
    <p:sldLayoutId id="2147485186" r:id="rId9"/>
    <p:sldLayoutId id="2147485187" r:id="rId10"/>
    <p:sldLayoutId id="214748518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slide" Target="slide16.xml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slide" Target="slide68.xml"/><Relationship Id="rId18" Type="http://schemas.openxmlformats.org/officeDocument/2006/relationships/image" Target="../media/image24.png"/><Relationship Id="rId26" Type="http://schemas.openxmlformats.org/officeDocument/2006/relationships/image" Target="../media/image30.png"/><Relationship Id="rId3" Type="http://schemas.openxmlformats.org/officeDocument/2006/relationships/slide" Target="slide5.xml"/><Relationship Id="rId21" Type="http://schemas.openxmlformats.org/officeDocument/2006/relationships/image" Target="../media/image26.png"/><Relationship Id="rId34" Type="http://schemas.openxmlformats.org/officeDocument/2006/relationships/image" Target="../media/image36.png"/><Relationship Id="rId7" Type="http://schemas.openxmlformats.org/officeDocument/2006/relationships/slide" Target="slide24.xml"/><Relationship Id="rId12" Type="http://schemas.openxmlformats.org/officeDocument/2006/relationships/slide" Target="slide64.xml"/><Relationship Id="rId17" Type="http://schemas.openxmlformats.org/officeDocument/2006/relationships/image" Target="../media/image23.png"/><Relationship Id="rId25" Type="http://schemas.openxmlformats.org/officeDocument/2006/relationships/image" Target="../media/image29.png"/><Relationship Id="rId3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2.png"/><Relationship Id="rId20" Type="http://schemas.openxmlformats.org/officeDocument/2006/relationships/image" Target="../media/image11.png"/><Relationship Id="rId29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11" Type="http://schemas.openxmlformats.org/officeDocument/2006/relationships/slide" Target="slide60.xml"/><Relationship Id="rId24" Type="http://schemas.openxmlformats.org/officeDocument/2006/relationships/image" Target="../media/image28.png"/><Relationship Id="rId32" Type="http://schemas.openxmlformats.org/officeDocument/2006/relationships/image" Target="../media/image35.png"/><Relationship Id="rId5" Type="http://schemas.openxmlformats.org/officeDocument/2006/relationships/slide" Target="slide16.xml"/><Relationship Id="rId15" Type="http://schemas.openxmlformats.org/officeDocument/2006/relationships/image" Target="../media/image21.png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10" Type="http://schemas.openxmlformats.org/officeDocument/2006/relationships/slide" Target="slide45.xml"/><Relationship Id="rId19" Type="http://schemas.openxmlformats.org/officeDocument/2006/relationships/image" Target="../media/image25.png"/><Relationship Id="rId31" Type="http://schemas.microsoft.com/office/2007/relationships/hdphoto" Target="../media/hdphoto1.wdp"/><Relationship Id="rId4" Type="http://schemas.openxmlformats.org/officeDocument/2006/relationships/slide" Target="slide7.xml"/><Relationship Id="rId9" Type="http://schemas.openxmlformats.org/officeDocument/2006/relationships/slide" Target="slide41.xml"/><Relationship Id="rId14" Type="http://schemas.openxmlformats.org/officeDocument/2006/relationships/slide" Target="slide76.xml"/><Relationship Id="rId22" Type="http://schemas.openxmlformats.org/officeDocument/2006/relationships/image" Target="../media/image13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7.png"/><Relationship Id="rId8" Type="http://schemas.openxmlformats.org/officeDocument/2006/relationships/slide" Target="slide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png"/><Relationship Id="rId4" Type="http://schemas.microsoft.com/office/2007/relationships/hdphoto" Target="../media/hdphoto6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6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19.png"/><Relationship Id="rId7" Type="http://schemas.openxmlformats.org/officeDocument/2006/relationships/image" Target="../media/image85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7" Type="http://schemas.openxmlformats.org/officeDocument/2006/relationships/image" Target="../media/image126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2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9.png"/><Relationship Id="rId4" Type="http://schemas.openxmlformats.org/officeDocument/2006/relationships/image" Target="../media/image12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4.png"/><Relationship Id="rId4" Type="http://schemas.openxmlformats.org/officeDocument/2006/relationships/image" Target="../media/image13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2.png"/><Relationship Id="rId4" Type="http://schemas.openxmlformats.org/officeDocument/2006/relationships/image" Target="../media/image14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7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0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0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png"/><Relationship Id="rId3" Type="http://schemas.openxmlformats.org/officeDocument/2006/relationships/image" Target="../media/image171.png"/><Relationship Id="rId7" Type="http://schemas.openxmlformats.org/officeDocument/2006/relationships/image" Target="../media/image17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4.png"/><Relationship Id="rId5" Type="http://schemas.openxmlformats.org/officeDocument/2006/relationships/image" Target="../media/image173.png"/><Relationship Id="rId4" Type="http://schemas.openxmlformats.org/officeDocument/2006/relationships/image" Target="../media/image172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png"/><Relationship Id="rId3" Type="http://schemas.openxmlformats.org/officeDocument/2006/relationships/image" Target="../media/image177.png"/><Relationship Id="rId7" Type="http://schemas.openxmlformats.org/officeDocument/2006/relationships/image" Target="../media/image18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0.png"/><Relationship Id="rId5" Type="http://schemas.openxmlformats.org/officeDocument/2006/relationships/image" Target="../media/image179.png"/><Relationship Id="rId4" Type="http://schemas.openxmlformats.org/officeDocument/2006/relationships/image" Target="../media/image178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7.png"/><Relationship Id="rId5" Type="http://schemas.openxmlformats.org/officeDocument/2006/relationships/image" Target="../media/image186.png"/><Relationship Id="rId4" Type="http://schemas.openxmlformats.org/officeDocument/2006/relationships/image" Target="../media/image18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1.png"/><Relationship Id="rId5" Type="http://schemas.openxmlformats.org/officeDocument/2006/relationships/image" Target="../media/image190.png"/><Relationship Id="rId4" Type="http://schemas.openxmlformats.org/officeDocument/2006/relationships/image" Target="../media/image189.pn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3" Type="http://schemas.openxmlformats.org/officeDocument/2006/relationships/image" Target="../media/image192.png"/><Relationship Id="rId7" Type="http://schemas.openxmlformats.org/officeDocument/2006/relationships/image" Target="../media/image19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5.png"/><Relationship Id="rId5" Type="http://schemas.openxmlformats.org/officeDocument/2006/relationships/image" Target="../media/image194.png"/><Relationship Id="rId4" Type="http://schemas.openxmlformats.org/officeDocument/2006/relationships/image" Target="../media/image19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8.png"/><Relationship Id="rId5" Type="http://schemas.openxmlformats.org/officeDocument/2006/relationships/image" Target="../media/image190.png"/><Relationship Id="rId4" Type="http://schemas.openxmlformats.org/officeDocument/2006/relationships/image" Target="../media/image189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1.png"/><Relationship Id="rId4" Type="http://schemas.openxmlformats.org/officeDocument/2006/relationships/image" Target="../media/image20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png"/><Relationship Id="rId7" Type="http://schemas.openxmlformats.org/officeDocument/2006/relationships/image" Target="../media/image20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5.png"/><Relationship Id="rId5" Type="http://schemas.openxmlformats.org/officeDocument/2006/relationships/image" Target="../media/image204.png"/><Relationship Id="rId4" Type="http://schemas.openxmlformats.org/officeDocument/2006/relationships/image" Target="../media/image20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9.png"/><Relationship Id="rId4" Type="http://schemas.openxmlformats.org/officeDocument/2006/relationships/image" Target="../media/image208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4.png"/><Relationship Id="rId5" Type="http://schemas.openxmlformats.org/officeDocument/2006/relationships/image" Target="../media/image213.png"/><Relationship Id="rId4" Type="http://schemas.openxmlformats.org/officeDocument/2006/relationships/image" Target="../media/image212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7.png"/><Relationship Id="rId4" Type="http://schemas.openxmlformats.org/officeDocument/2006/relationships/image" Target="../media/image21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1.png"/><Relationship Id="rId4" Type="http://schemas.openxmlformats.org/officeDocument/2006/relationships/image" Target="../media/image220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5.png"/><Relationship Id="rId4" Type="http://schemas.openxmlformats.org/officeDocument/2006/relationships/image" Target="../media/image224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png"/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9.png"/><Relationship Id="rId4" Type="http://schemas.openxmlformats.org/officeDocument/2006/relationships/image" Target="../media/image2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>
            <a:extLst>
              <a:ext uri="{FF2B5EF4-FFF2-40B4-BE49-F238E27FC236}">
                <a16:creationId xmlns:a16="http://schemas.microsoft.com/office/drawing/2014/main" id="{10E76BAF-43BE-72BC-8422-C402F9A0C5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6" y="4021137"/>
            <a:ext cx="4594212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Slide Number Placeholder 5">
            <a:extLst>
              <a:ext uri="{FF2B5EF4-FFF2-40B4-BE49-F238E27FC236}">
                <a16:creationId xmlns:a16="http://schemas.microsoft.com/office/drawing/2014/main" id="{0099CF3E-4A82-D4DA-273E-F0D5D21700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56A5D86-D674-48FD-9832-FEB6CBAD5CE1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14341" name="TextBox 9">
            <a:extLst>
              <a:ext uri="{FF2B5EF4-FFF2-40B4-BE49-F238E27FC236}">
                <a16:creationId xmlns:a16="http://schemas.microsoft.com/office/drawing/2014/main" id="{5D178EEA-9F9A-4F93-86CA-15E34F659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5" y="411163"/>
            <a:ext cx="28019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dirty="0">
                <a:latin typeface="Agency FB" panose="020B0503020202020204" pitchFamily="34" charset="0"/>
              </a:rPr>
              <a:t>2026 PRODUCT CATALOG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>
            <a:extLst>
              <a:ext uri="{FF2B5EF4-FFF2-40B4-BE49-F238E27FC236}">
                <a16:creationId xmlns:a16="http://schemas.microsoft.com/office/drawing/2014/main" id="{E6B49900-3626-642D-0A14-C06FED1F5AD3}"/>
              </a:ext>
            </a:extLst>
          </p:cNvPr>
          <p:cNvSpPr/>
          <p:nvPr/>
        </p:nvSpPr>
        <p:spPr>
          <a:xfrm>
            <a:off x="-1452282" y="3128682"/>
            <a:ext cx="9807388" cy="3702424"/>
          </a:xfrm>
          <a:prstGeom prst="ellipse">
            <a:avLst/>
          </a:prstGeom>
          <a:solidFill>
            <a:schemeClr val="tx1">
              <a:alpha val="14902"/>
            </a:schemeClr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5365" name="Picture 4">
            <a:extLst>
              <a:ext uri="{FF2B5EF4-FFF2-40B4-BE49-F238E27FC236}">
                <a16:creationId xmlns:a16="http://schemas.microsoft.com/office/drawing/2014/main" id="{156D844D-F20A-0562-B67C-0DB4AF8BFF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2016125"/>
            <a:ext cx="414337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TextBox 9">
            <a:extLst>
              <a:ext uri="{FF2B5EF4-FFF2-40B4-BE49-F238E27FC236}">
                <a16:creationId xmlns:a16="http://schemas.microsoft.com/office/drawing/2014/main" id="{6032CB78-05F4-CF51-8CF9-E4EE0C3E9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7250" y="406400"/>
            <a:ext cx="2360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Agency FB" panose="020B0503020202020204" pitchFamily="34" charset="0"/>
              </a:rPr>
              <a:t>2026 PRODUCT CATALOG</a:t>
            </a:r>
          </a:p>
        </p:txBody>
      </p:sp>
      <p:grpSp>
        <p:nvGrpSpPr>
          <p:cNvPr id="15368" name="Group 14342">
            <a:extLst>
              <a:ext uri="{FF2B5EF4-FFF2-40B4-BE49-F238E27FC236}">
                <a16:creationId xmlns:a16="http://schemas.microsoft.com/office/drawing/2014/main" id="{1CE7C3A0-9D03-DAC6-0B45-F2CBE9457FF2}"/>
              </a:ext>
            </a:extLst>
          </p:cNvPr>
          <p:cNvGrpSpPr>
            <a:grpSpLocks/>
          </p:cNvGrpSpPr>
          <p:nvPr/>
        </p:nvGrpSpPr>
        <p:grpSpPr bwMode="auto">
          <a:xfrm>
            <a:off x="84138" y="3684588"/>
            <a:ext cx="6646862" cy="2609850"/>
            <a:chOff x="210970" y="3696086"/>
            <a:chExt cx="6476875" cy="2543804"/>
          </a:xfrm>
        </p:grpSpPr>
        <p:pic>
          <p:nvPicPr>
            <p:cNvPr id="15369" name="Picture 9" descr="C:\Users\admin\Downloads\Mask group.png">
              <a:hlinkClick r:id="rId4" action="ppaction://hlinksldjump"/>
              <a:extLst>
                <a:ext uri="{FF2B5EF4-FFF2-40B4-BE49-F238E27FC236}">
                  <a16:creationId xmlns:a16="http://schemas.microsoft.com/office/drawing/2014/main" id="{FFE2EC9F-08D2-6E4C-7353-C24C9B42AF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8336" y="4598573"/>
              <a:ext cx="940461" cy="625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0" name="Picture 10" descr="C:\Users\admin\Downloads\Mask group-1.png">
              <a:hlinkClick r:id="rId4" action="ppaction://hlinksldjump"/>
              <a:extLst>
                <a:ext uri="{FF2B5EF4-FFF2-40B4-BE49-F238E27FC236}">
                  <a16:creationId xmlns:a16="http://schemas.microsoft.com/office/drawing/2014/main" id="{A283F9A3-0B99-DFE6-438E-699C8DC940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8938">
              <a:off x="2039447" y="3966299"/>
              <a:ext cx="1052974" cy="630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71" name="Group 54">
              <a:extLst>
                <a:ext uri="{FF2B5EF4-FFF2-40B4-BE49-F238E27FC236}">
                  <a16:creationId xmlns:a16="http://schemas.microsoft.com/office/drawing/2014/main" id="{213F334D-54A5-B9EE-780D-901DD28194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24559" y="3696086"/>
              <a:ext cx="1719184" cy="1292025"/>
              <a:chOff x="9456739" y="-725032"/>
              <a:chExt cx="2976561" cy="2074284"/>
            </a:xfrm>
          </p:grpSpPr>
          <p:pic>
            <p:nvPicPr>
              <p:cNvPr id="15384" name="Picture 8" descr="\\192.168.1.7\Public\Ex-Sight.Com\MARKETING\broshur elements\dapim\sight25-150 owl.png">
                <a:extLst>
                  <a:ext uri="{FF2B5EF4-FFF2-40B4-BE49-F238E27FC236}">
                    <a16:creationId xmlns:a16="http://schemas.microsoft.com/office/drawing/2014/main" id="{0AF6C166-A6DB-1FDF-CD74-CED4C874A7C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6739" y="-435398"/>
                <a:ext cx="1137103" cy="16704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85" name="Picture 11" descr="\\192.168.1.7\Public\Ex-Sight.Com\MARKETING\broshur elements\dapim\omega sight20-100.png">
                <a:extLst>
                  <a:ext uri="{FF2B5EF4-FFF2-40B4-BE49-F238E27FC236}">
                    <a16:creationId xmlns:a16="http://schemas.microsoft.com/office/drawing/2014/main" id="{42907C0D-8B42-017B-EFD4-5E8D9F517BB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87368" y="-725032"/>
                <a:ext cx="1745932" cy="1693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86" name="Picture 7" descr="\\192.168.1.7\Public\Ex-Sight.Com\MARKETING\broshur elements\dapim\alma oz.png">
                <a:extLst>
                  <a:ext uri="{FF2B5EF4-FFF2-40B4-BE49-F238E27FC236}">
                    <a16:creationId xmlns:a16="http://schemas.microsoft.com/office/drawing/2014/main" id="{5E1D8B18-848A-ADD2-CCD0-68C9E437013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82251" y="63403"/>
                <a:ext cx="773351" cy="12858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372" name="Picture 2" descr="C:\Users\admin\Downloads\SIGHT20-100 (1).png">
              <a:extLst>
                <a:ext uri="{FF2B5EF4-FFF2-40B4-BE49-F238E27FC236}">
                  <a16:creationId xmlns:a16="http://schemas.microsoft.com/office/drawing/2014/main" id="{86BB0337-842F-DE69-AC2D-5CA5ABEA7E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353" y="4488415"/>
              <a:ext cx="417512" cy="355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3" name="Picture 2">
              <a:extLst>
                <a:ext uri="{FF2B5EF4-FFF2-40B4-BE49-F238E27FC236}">
                  <a16:creationId xmlns:a16="http://schemas.microsoft.com/office/drawing/2014/main" id="{E7DAE196-DDBA-5A53-92FA-99F8E77BA1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7917" y="5157223"/>
              <a:ext cx="858154" cy="579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2" descr="C:\Users\admin\Downloads\SIGHT20-100 (1).png">
              <a:extLst>
                <a:ext uri="{FF2B5EF4-FFF2-40B4-BE49-F238E27FC236}">
                  <a16:creationId xmlns:a16="http://schemas.microsoft.com/office/drawing/2014/main" id="{317535BE-4EDD-8CAF-AC6F-30258AD253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680" t="-10402"/>
            <a:stretch>
              <a:fillRect/>
            </a:stretch>
          </p:blipFill>
          <p:spPr bwMode="auto">
            <a:xfrm>
              <a:off x="1095641" y="5338995"/>
              <a:ext cx="74389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5" name="Picture 72" descr="20241009_085744.jpg">
              <a:extLst>
                <a:ext uri="{FF2B5EF4-FFF2-40B4-BE49-F238E27FC236}">
                  <a16:creationId xmlns:a16="http://schemas.microsoft.com/office/drawing/2014/main" id="{BB8A67C0-2285-BDEB-9469-45A2E59FC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60"/>
            <a:stretch>
              <a:fillRect/>
            </a:stretch>
          </p:blipFill>
          <p:spPr bwMode="auto">
            <a:xfrm>
              <a:off x="2765953" y="4666215"/>
              <a:ext cx="850393" cy="703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6" name="Picture 2" descr="Z:\Ex-Sight.Com\PRODUCTS\SIGHT\SIGHT-LWIR-20-100\photos\Sight 20-100 v8_00.png">
              <a:extLst>
                <a:ext uri="{FF2B5EF4-FFF2-40B4-BE49-F238E27FC236}">
                  <a16:creationId xmlns:a16="http://schemas.microsoft.com/office/drawing/2014/main" id="{B4733EB5-127E-6FE4-3B2A-9ED1582EB4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lum contras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1682" y="4054416"/>
              <a:ext cx="603289" cy="96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7" name="Picture 3">
              <a:extLst>
                <a:ext uri="{FF2B5EF4-FFF2-40B4-BE49-F238E27FC236}">
                  <a16:creationId xmlns:a16="http://schemas.microsoft.com/office/drawing/2014/main" id="{4FCAAD75-982C-9E17-6994-A510C3977C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1122" y="3798750"/>
              <a:ext cx="475902" cy="810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8" name="Picture 2">
              <a:extLst>
                <a:ext uri="{FF2B5EF4-FFF2-40B4-BE49-F238E27FC236}">
                  <a16:creationId xmlns:a16="http://schemas.microsoft.com/office/drawing/2014/main" id="{E003DA85-F5C4-92C7-B52C-2FE8D64BDD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05" r="14661" b="21440"/>
            <a:stretch>
              <a:fillRect/>
            </a:stretch>
          </p:blipFill>
          <p:spPr bwMode="auto">
            <a:xfrm>
              <a:off x="728448" y="4861913"/>
              <a:ext cx="616086" cy="496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9" name="Picture 17">
              <a:extLst>
                <a:ext uri="{FF2B5EF4-FFF2-40B4-BE49-F238E27FC236}">
                  <a16:creationId xmlns:a16="http://schemas.microsoft.com/office/drawing/2014/main" id="{1C322341-F893-1A18-21D5-39E3C0E0F0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43" t="13449" r="4184" b="31612"/>
            <a:stretch>
              <a:fillRect/>
            </a:stretch>
          </p:blipFill>
          <p:spPr bwMode="auto">
            <a:xfrm rot="-168513">
              <a:off x="5228296" y="5060340"/>
              <a:ext cx="1459549" cy="550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0" name="Picture 9">
              <a:hlinkClick r:id="rId4" action="ppaction://hlinksldjump"/>
              <a:extLst>
                <a:ext uri="{FF2B5EF4-FFF2-40B4-BE49-F238E27FC236}">
                  <a16:creationId xmlns:a16="http://schemas.microsoft.com/office/drawing/2014/main" id="{BEA3285B-6C03-68AB-EEFB-26C7247B9F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5458">
              <a:off x="1067517" y="3806152"/>
              <a:ext cx="719254" cy="90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1" name="Picture 3">
              <a:extLst>
                <a:ext uri="{FF2B5EF4-FFF2-40B4-BE49-F238E27FC236}">
                  <a16:creationId xmlns:a16="http://schemas.microsoft.com/office/drawing/2014/main" id="{FB5B7C14-6698-9873-8878-75E9957850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4" t="15201" r="23341" b="10352"/>
            <a:stretch>
              <a:fillRect/>
            </a:stretch>
          </p:blipFill>
          <p:spPr bwMode="auto">
            <a:xfrm>
              <a:off x="210970" y="4736549"/>
              <a:ext cx="550963" cy="599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2" name="Picture 72">
              <a:extLst>
                <a:ext uri="{FF2B5EF4-FFF2-40B4-BE49-F238E27FC236}">
                  <a16:creationId xmlns:a16="http://schemas.microsoft.com/office/drawing/2014/main" id="{5B1CBF7F-DAF1-4600-9ACA-88D337A2A8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59" r="21431"/>
            <a:stretch>
              <a:fillRect/>
            </a:stretch>
          </p:blipFill>
          <p:spPr bwMode="auto">
            <a:xfrm rot="162623">
              <a:off x="2782864" y="5306770"/>
              <a:ext cx="984190" cy="642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3" name="Picture 2">
              <a:extLst>
                <a:ext uri="{FF2B5EF4-FFF2-40B4-BE49-F238E27FC236}">
                  <a16:creationId xmlns:a16="http://schemas.microsoft.com/office/drawing/2014/main" id="{2AAD8851-8443-A786-DAFA-BA56605CD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8382" y="4535108"/>
              <a:ext cx="1362406" cy="1704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70CB91A-E5EA-195A-1311-BDA91C594B60}"/>
              </a:ext>
            </a:extLst>
          </p:cNvPr>
          <p:cNvSpPr txBox="1"/>
          <p:nvPr/>
        </p:nvSpPr>
        <p:spPr>
          <a:xfrm>
            <a:off x="220010" y="6790370"/>
            <a:ext cx="6465730" cy="1618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Ex-Sight.com is an Israeli technology company founded in 2008 and based in Tirat Carmel, Israel.  Ex-Sight develops robust software-powered electro-optical systems for various markets.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 specialize in OEM integration, allowing partners to rebrand our products.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BB158087-3466-7EAD-B0C7-17E6737200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CA36353-A3BF-4A79-A8ED-2B08471B2EB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EB921-401B-735B-4296-07FB2B041323}"/>
              </a:ext>
            </a:extLst>
          </p:cNvPr>
          <p:cNvSpPr txBox="1"/>
          <p:nvPr/>
        </p:nvSpPr>
        <p:spPr>
          <a:xfrm>
            <a:off x="324513" y="7913775"/>
            <a:ext cx="6465730" cy="928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b="1" dirty="0"/>
              <a:t>DRI Performance:</a:t>
            </a:r>
            <a:r>
              <a:rPr lang="en-US" sz="1200" dirty="0"/>
              <a:t> Theoretical Detection, Recognition and Identification ranges calculated according to the Johnson Criteria methodology. Actual performance may vary depending on atmospheric conditions, target characteristics, background contrast, sensor configuration and image-processing algorithms.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5">
            <a:extLst>
              <a:ext uri="{FF2B5EF4-FFF2-40B4-BE49-F238E27FC236}">
                <a16:creationId xmlns:a16="http://schemas.microsoft.com/office/drawing/2014/main" id="{22BFD6DD-6A0D-0860-D1F2-B583B05581FF}"/>
              </a:ext>
            </a:extLst>
          </p:cNvPr>
          <p:cNvGrpSpPr>
            <a:grpSpLocks/>
          </p:cNvGrpSpPr>
          <p:nvPr/>
        </p:nvGrpSpPr>
        <p:grpSpPr bwMode="auto">
          <a:xfrm>
            <a:off x="12700" y="1187450"/>
            <a:ext cx="6821488" cy="7397750"/>
            <a:chOff x="12700" y="1187450"/>
            <a:chExt cx="6821488" cy="7398436"/>
          </a:xfrm>
        </p:grpSpPr>
        <p:sp>
          <p:nvSpPr>
            <p:cNvPr id="4" name="Google Shape;102;p25">
              <a:extLst>
                <a:ext uri="{FF2B5EF4-FFF2-40B4-BE49-F238E27FC236}">
                  <a16:creationId xmlns:a16="http://schemas.microsoft.com/office/drawing/2014/main" id="{2AB980B2-A3A4-81A3-A485-58963CC4E1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79519" y="8441902"/>
              <a:ext cx="5148001" cy="143984"/>
            </a:xfrm>
            <a:prstGeom prst="rect">
              <a:avLst/>
            </a:prstGeom>
            <a:solidFill>
              <a:srgbClr val="297FD5">
                <a:alpha val="40000"/>
              </a:srgb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91425" tIns="91425" rIns="91425" bIns="91425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15000"/>
                </a:lnSpc>
                <a:defRPr/>
              </a:pPr>
              <a:endParaRPr lang="x-none" altLang="x-none" sz="500" b="1" dirty="0">
                <a:solidFill>
                  <a:srgbClr val="FFFFFF"/>
                </a:solidFill>
                <a:highlight>
                  <a:srgbClr val="FFFF00"/>
                </a:highlight>
                <a:latin typeface="Roboto" panose="02000000000000000000" pitchFamily="2" charset="0"/>
                <a:sym typeface="Roboto" panose="02000000000000000000" pitchFamily="2" charset="0"/>
              </a:endParaRPr>
            </a:p>
          </p:txBody>
        </p:sp>
        <p:sp>
          <p:nvSpPr>
            <p:cNvPr id="24" name="Google Shape;102;p25">
              <a:extLst>
                <a:ext uri="{FF2B5EF4-FFF2-40B4-BE49-F238E27FC236}">
                  <a16:creationId xmlns:a16="http://schemas.microsoft.com/office/drawing/2014/main" id="{5BA3A51E-53BC-79CD-6A53-B928714FF1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960" y="8246470"/>
              <a:ext cx="3046829" cy="143984"/>
            </a:xfrm>
            <a:prstGeom prst="rect">
              <a:avLst/>
            </a:prstGeom>
            <a:solidFill>
              <a:srgbClr val="297FD5">
                <a:alpha val="40000"/>
              </a:srgb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91425" tIns="91425" rIns="91425" bIns="91425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15000"/>
                </a:lnSpc>
                <a:defRPr/>
              </a:pPr>
              <a:endParaRPr lang="x-none" altLang="x-none" sz="500" b="1" dirty="0">
                <a:solidFill>
                  <a:srgbClr val="FFFFFF"/>
                </a:solidFill>
                <a:highlight>
                  <a:srgbClr val="FFFF00"/>
                </a:highlight>
                <a:latin typeface="Roboto" panose="02000000000000000000" pitchFamily="2" charset="0"/>
                <a:sym typeface="Roboto" panose="02000000000000000000" pitchFamily="2" charset="0"/>
              </a:endParaRPr>
            </a:p>
          </p:txBody>
        </p:sp>
        <p:grpSp>
          <p:nvGrpSpPr>
            <p:cNvPr id="17462" name="Group 23">
              <a:extLst>
                <a:ext uri="{FF2B5EF4-FFF2-40B4-BE49-F238E27FC236}">
                  <a16:creationId xmlns:a16="http://schemas.microsoft.com/office/drawing/2014/main" id="{29D43E10-3C91-7452-518C-29BD1F5917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700" y="1187450"/>
              <a:ext cx="6821488" cy="6887205"/>
              <a:chOff x="31639" y="1024848"/>
              <a:chExt cx="6822355" cy="6887944"/>
            </a:xfrm>
          </p:grpSpPr>
          <p:sp>
            <p:nvSpPr>
              <p:cNvPr id="22" name="Google Shape;102;p25">
                <a:extLst>
                  <a:ext uri="{FF2B5EF4-FFF2-40B4-BE49-F238E27FC236}">
                    <a16:creationId xmlns:a16="http://schemas.microsoft.com/office/drawing/2014/main" id="{0FC2FA7D-5823-62CF-EA5E-EB8A731E559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65407" y="7216872"/>
                <a:ext cx="5162283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23" name="Google Shape;102;p25">
                <a:extLst>
                  <a:ext uri="{FF2B5EF4-FFF2-40B4-BE49-F238E27FC236}">
                    <a16:creationId xmlns:a16="http://schemas.microsoft.com/office/drawing/2014/main" id="{072CC031-2793-025A-FA11-97C0FBB16A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242" y="6956776"/>
                <a:ext cx="3049614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8" name="Google Shape;102;p25">
                <a:extLst>
                  <a:ext uri="{FF2B5EF4-FFF2-40B4-BE49-F238E27FC236}">
                    <a16:creationId xmlns:a16="http://schemas.microsoft.com/office/drawing/2014/main" id="{D824675A-D944-E756-2D6E-FE2F10DD42F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0487" y="6632679"/>
                <a:ext cx="5162283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21" name="Google Shape;102;p25">
                <a:extLst>
                  <a:ext uri="{FF2B5EF4-FFF2-40B4-BE49-F238E27FC236}">
                    <a16:creationId xmlns:a16="http://schemas.microsoft.com/office/drawing/2014/main" id="{97E107AD-A50F-A369-7E74-6BB89C44FB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321" y="6367503"/>
                <a:ext cx="2610231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7" name="Google Shape;102;p25">
                <a:extLst>
                  <a:ext uri="{FF2B5EF4-FFF2-40B4-BE49-F238E27FC236}">
                    <a16:creationId xmlns:a16="http://schemas.microsoft.com/office/drawing/2014/main" id="{087895C2-3402-8B9D-AD4C-4739B14677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6138" y="3984150"/>
                <a:ext cx="5177856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6" name="Google Shape;102;p25">
                <a:extLst>
                  <a:ext uri="{FF2B5EF4-FFF2-40B4-BE49-F238E27FC236}">
                    <a16:creationId xmlns:a16="http://schemas.microsoft.com/office/drawing/2014/main" id="{163014E3-7A88-5240-1C4A-E755EC15A8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894" y="3785599"/>
                <a:ext cx="3053825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20" name="Google Shape;102;p25">
                <a:extLst>
                  <a:ext uri="{FF2B5EF4-FFF2-40B4-BE49-F238E27FC236}">
                    <a16:creationId xmlns:a16="http://schemas.microsoft.com/office/drawing/2014/main" id="{BFCF642E-13D1-061F-FA2D-E47A95672FD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0487" y="6027302"/>
                <a:ext cx="5139766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9" name="Google Shape;102;p25">
                <a:extLst>
                  <a:ext uri="{FF2B5EF4-FFF2-40B4-BE49-F238E27FC236}">
                    <a16:creationId xmlns:a16="http://schemas.microsoft.com/office/drawing/2014/main" id="{D792DCBD-3AFD-97E8-B592-9AF1E71950C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69" y="5755386"/>
                <a:ext cx="3050395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8" name="Google Shape;102;p25">
                <a:extLst>
                  <a:ext uri="{FF2B5EF4-FFF2-40B4-BE49-F238E27FC236}">
                    <a16:creationId xmlns:a16="http://schemas.microsoft.com/office/drawing/2014/main" id="{DE795CBF-1A07-F719-7078-0B762E04F50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0487" y="5376418"/>
                <a:ext cx="5144342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3" name="Google Shape;102;p25">
                <a:extLst>
                  <a:ext uri="{FF2B5EF4-FFF2-40B4-BE49-F238E27FC236}">
                    <a16:creationId xmlns:a16="http://schemas.microsoft.com/office/drawing/2014/main" id="{A6549263-0746-EC8A-09DD-20CAACC50AD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323" y="5122418"/>
                <a:ext cx="3050395" cy="133375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6" name="Google Shape;102;p25">
                <a:extLst>
                  <a:ext uri="{FF2B5EF4-FFF2-40B4-BE49-F238E27FC236}">
                    <a16:creationId xmlns:a16="http://schemas.microsoft.com/office/drawing/2014/main" id="{D736AAC2-DCF7-CC3F-929D-8B35DEE399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106" y="3121452"/>
                <a:ext cx="3049614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7" name="Google Shape;102;p25">
                <a:extLst>
                  <a:ext uri="{FF2B5EF4-FFF2-40B4-BE49-F238E27FC236}">
                    <a16:creationId xmlns:a16="http://schemas.microsoft.com/office/drawing/2014/main" id="{1637F066-5BF1-18E5-A96B-544C254F459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0421" y="3292503"/>
                <a:ext cx="5145347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5" name="Google Shape;102;p25">
                <a:extLst>
                  <a:ext uri="{FF2B5EF4-FFF2-40B4-BE49-F238E27FC236}">
                    <a16:creationId xmlns:a16="http://schemas.microsoft.com/office/drawing/2014/main" id="{DE6AD583-B0D2-52F5-1273-124D641DFDA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6138" y="4673300"/>
                <a:ext cx="5156632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4" name="Google Shape;102;p25">
                <a:extLst>
                  <a:ext uri="{FF2B5EF4-FFF2-40B4-BE49-F238E27FC236}">
                    <a16:creationId xmlns:a16="http://schemas.microsoft.com/office/drawing/2014/main" id="{DBF094D3-2512-4E32-5B3D-1A1B5D44374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53274" y="2517083"/>
                <a:ext cx="5140588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3" name="Google Shape;102;p25">
                <a:extLst>
                  <a:ext uri="{FF2B5EF4-FFF2-40B4-BE49-F238E27FC236}">
                    <a16:creationId xmlns:a16="http://schemas.microsoft.com/office/drawing/2014/main" id="{47673EA3-08B7-FA9B-B1FD-9E7C2E1661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6474" y="2314090"/>
                <a:ext cx="2826265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2" name="Google Shape;102;p25">
                <a:extLst>
                  <a:ext uri="{FF2B5EF4-FFF2-40B4-BE49-F238E27FC236}">
                    <a16:creationId xmlns:a16="http://schemas.microsoft.com/office/drawing/2014/main" id="{82A821C3-E384-8FB3-E8A3-CC75E32CA5A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2327" y="1893521"/>
                <a:ext cx="5134116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1" name="Google Shape;102;p25">
                <a:extLst>
                  <a:ext uri="{FF2B5EF4-FFF2-40B4-BE49-F238E27FC236}">
                    <a16:creationId xmlns:a16="http://schemas.microsoft.com/office/drawing/2014/main" id="{ED90EC80-AEC2-888B-4C60-39E1ECD972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69" y="1691598"/>
                <a:ext cx="3858371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10" name="Google Shape;102;p25">
                <a:extLst>
                  <a:ext uri="{FF2B5EF4-FFF2-40B4-BE49-F238E27FC236}">
                    <a16:creationId xmlns:a16="http://schemas.microsoft.com/office/drawing/2014/main" id="{482124CF-41E0-DFB0-4919-27578863FC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9945" y="1261068"/>
                <a:ext cx="5134117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5" name="Google Shape;102;p25">
                <a:extLst>
                  <a:ext uri="{FF2B5EF4-FFF2-40B4-BE49-F238E27FC236}">
                    <a16:creationId xmlns:a16="http://schemas.microsoft.com/office/drawing/2014/main" id="{90E9C683-FD87-034D-17E8-DF37A3DF69C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639" y="1024848"/>
                <a:ext cx="3869801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9" name="Google Shape;102;p25">
                <a:extLst>
                  <a:ext uri="{FF2B5EF4-FFF2-40B4-BE49-F238E27FC236}">
                    <a16:creationId xmlns:a16="http://schemas.microsoft.com/office/drawing/2014/main" id="{F7A0C273-778D-90A7-67A7-6813FB37FE6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671" y="4490182"/>
                <a:ext cx="3215178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2" name="Google Shape;102;p25">
                <a:extLst>
                  <a:ext uri="{FF2B5EF4-FFF2-40B4-BE49-F238E27FC236}">
                    <a16:creationId xmlns:a16="http://schemas.microsoft.com/office/drawing/2014/main" id="{5E2FEA4A-062F-395E-DE42-743A74469E0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65406" y="7768792"/>
                <a:ext cx="5148655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  <p:sp>
            <p:nvSpPr>
              <p:cNvPr id="35" name="Google Shape;102;p25">
                <a:extLst>
                  <a:ext uri="{FF2B5EF4-FFF2-40B4-BE49-F238E27FC236}">
                    <a16:creationId xmlns:a16="http://schemas.microsoft.com/office/drawing/2014/main" id="{FF721B82-F237-84BB-3D19-6EEFED0FCFB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640" y="7573345"/>
                <a:ext cx="3047216" cy="144000"/>
              </a:xfrm>
              <a:prstGeom prst="rect">
                <a:avLst/>
              </a:prstGeom>
              <a:solidFill>
                <a:srgbClr val="297FD5">
                  <a:alpha val="40000"/>
                </a:srgb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91425" tIns="91425" rIns="91425" bIns="9142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lnSpc>
                    <a:spcPct val="115000"/>
                  </a:lnSpc>
                  <a:defRPr/>
                </a:pPr>
                <a:endParaRPr lang="x-none" altLang="x-none" sz="500" b="1" dirty="0">
                  <a:solidFill>
                    <a:srgbClr val="FFFFFF"/>
                  </a:solidFill>
                  <a:highlight>
                    <a:srgbClr val="FFFF00"/>
                  </a:highlight>
                  <a:latin typeface="Roboto" panose="02000000000000000000" pitchFamily="2" charset="0"/>
                  <a:sym typeface="Roboto" panose="02000000000000000000" pitchFamily="2" charset="0"/>
                </a:endParaRPr>
              </a:p>
            </p:txBody>
          </p:sp>
        </p:grpSp>
      </p:grp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31EFD061-6E2E-B087-A507-D9584016F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050803"/>
              </p:ext>
            </p:extLst>
          </p:nvPr>
        </p:nvGraphicFramePr>
        <p:xfrm>
          <a:off x="1764792" y="1085850"/>
          <a:ext cx="4910646" cy="7611084"/>
        </p:xfrm>
        <a:graphic>
          <a:graphicData uri="http://schemas.openxmlformats.org/drawingml/2006/table">
            <a:tbl>
              <a:tblPr/>
              <a:tblGrid>
                <a:gridCol w="45246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9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Light" panose="02000000000000000000" pitchFamily="2" charset="0"/>
                          <a:hlinkClick r:id="rId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DEEPSIGHT SOFTWARE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altLang="x-none" sz="1050" i="0" u="none" dirty="0">
                          <a:solidFill>
                            <a:schemeClr val="tx1"/>
                          </a:solidFill>
                          <a:effectLst/>
                          <a:latin typeface="+mj-lt"/>
                          <a:hlinkClick r:id="rId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Advanced Integrated Electro Optic Development Platform </a:t>
                      </a:r>
                      <a:endParaRPr kumimoji="0" lang="en-US" altLang="x-none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Light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5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59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x-none" sz="1400" b="1" dirty="0">
                          <a:solidFill>
                            <a:schemeClr val="tx1"/>
                          </a:solidFill>
                          <a:latin typeface="+mj-lt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MICRO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x-none" sz="1100" dirty="0">
                          <a:solidFill>
                            <a:schemeClr val="tx1"/>
                          </a:solidFill>
                          <a:latin typeface="+mj-lt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Miniature Rugged LWIR / Low Light  Electro-Optic Sensor </a:t>
                      </a:r>
                      <a:endParaRPr kumimoji="0" lang="x-none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Black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7</a:t>
                      </a:r>
                      <a:endParaRPr kumimoji="0" lang="x-none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80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SITUATIONAL AWARENESS</a:t>
                      </a:r>
                      <a:br>
                        <a:rPr kumimoji="0" lang="en-US" altLang="x-non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</a:br>
                      <a:r>
                        <a:rPr lang="en-US" altLang="x-none" sz="1050" dirty="0">
                          <a:solidFill>
                            <a:schemeClr val="tx1"/>
                          </a:solidFill>
                          <a:latin typeface="+mj-lt"/>
                          <a:hlinkClick r:id="rId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Rugged 360/180 Day &amp; Night Electro-Optic Panoramic  Staring System</a:t>
                      </a:r>
                      <a:endParaRPr kumimoji="0" lang="en-US" altLang="x-non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Light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16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78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Light" panose="02000000000000000000" pitchFamily="2" charset="0"/>
                          <a:hlinkClick r:id="rId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AVIGAIL</a:t>
                      </a:r>
                      <a:endParaRPr kumimoji="0" lang="en-US" altLang="x-none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Light" panose="02000000000000000000" pitchFamily="2" charset="0"/>
                        <a:hlinkClick r:id="rId6" action="ppaction://hlinksldjump">
                          <a:extLst>
                            <a:ext uri="{A12FA001-AC4F-418D-AE19-62706E023703}">
                              <ahyp:hlinkClr xmlns:ahyp="http://schemas.microsoft.com/office/drawing/2018/hyperlinkcolor" val="tx"/>
                            </a:ext>
                          </a:extLst>
                        </a:hlinkClick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altLang="x-none" sz="1100" dirty="0">
                          <a:solidFill>
                            <a:schemeClr val="tx1"/>
                          </a:solidFill>
                          <a:latin typeface="+mj-lt"/>
                          <a:hlinkClick r:id="rId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Top-View 24/7 EO Payload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Light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20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882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7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DEEPSIGHT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x-none" sz="1050" b="0" u="none" dirty="0">
                          <a:solidFill>
                            <a:schemeClr val="tx1"/>
                          </a:solidFill>
                          <a:latin typeface="+mj-lt"/>
                          <a:hlinkClick r:id="rId7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Integrated Electro-Optic Development Platform</a:t>
                      </a:r>
                      <a:endParaRPr kumimoji="0" lang="en-US" altLang="x-none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Black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13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418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DEEPSPHERE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x-none" sz="1050" b="0" dirty="0">
                          <a:solidFill>
                            <a:schemeClr val="tx1"/>
                          </a:solidFill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Integrated Electro-Optic Development Gimbal</a:t>
                      </a:r>
                      <a:endParaRPr kumimoji="0" lang="en-US" altLang="x-none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26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957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hlinkClick r:id="rId9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SPHERE-SERIES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u="none" kern="1200" dirty="0">
                          <a:solidFill>
                            <a:schemeClr val="tx1"/>
                          </a:solidFill>
                          <a:latin typeface="+mj-lt"/>
                          <a:ea typeface="Roboto"/>
                          <a:cs typeface="Roboto"/>
                          <a:sym typeface="Roboto"/>
                          <a:hlinkClick r:id="rId9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Dual Sensor Rugged Gimbal</a:t>
                      </a:r>
                      <a:endParaRPr lang="en-US" sz="1050" b="0" u="none" kern="1200" dirty="0">
                        <a:solidFill>
                          <a:schemeClr val="tx1"/>
                        </a:solidFill>
                        <a:latin typeface="+mj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30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02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400" b="1" dirty="0">
                          <a:solidFill>
                            <a:schemeClr val="tx1"/>
                          </a:solidFill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PAN TILT</a:t>
                      </a: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Heavy Duty Stabilized Pan Tilt Positioners</a:t>
                      </a:r>
                      <a:endParaRPr kumimoji="0" lang="en-US" altLang="x-none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Black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34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2163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1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OZ </a:t>
                      </a:r>
                      <a:r>
                        <a:rPr lang="en-US" altLang="en-US" sz="1400" b="1" kern="120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1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SERIES</a:t>
                      </a: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Black" panose="02000000000000000000" pitchFamily="2" charset="0"/>
                        <a:hlinkClick r:id="rId11" action="ppaction://hlinksldjump">
                          <a:extLst>
                            <a:ext uri="{A12FA001-AC4F-418D-AE19-62706E023703}">
                              <ahyp:hlinkClr xmlns:ahyp="http://schemas.microsoft.com/office/drawing/2018/hyperlinkcolor" val="tx"/>
                            </a:ext>
                          </a:extLst>
                        </a:hlinkClick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5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1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Rugged Day &amp; Night Driver Vision Enhancer and Electro-Optic Tracker </a:t>
                      </a:r>
                      <a:endParaRPr kumimoji="0" lang="en-US" altLang="x-none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Roboto Black" panose="02000000000000000000" pitchFamily="2" charset="0"/>
                        <a:cs typeface="Roboto Light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49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463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FUSION </a:t>
                      </a:r>
                      <a:r>
                        <a:rPr lang="en-US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SERIES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5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Rugged Dual Sensor Driver Vision Enhancer (DVE)  </a:t>
                      </a:r>
                      <a:endParaRPr kumimoji="0" lang="en-US" altLang="x-none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Roboto Black" panose="02000000000000000000" pitchFamily="2" charset="0"/>
                        <a:cs typeface="Roboto Light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n-lt"/>
                        <a:ea typeface="+mn-ea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  <a:ea typeface="+mn-ea"/>
                          <a:cs typeface="Roboto" panose="02000000000000000000" pitchFamily="2" charset="0"/>
                        </a:rPr>
                        <a:t>53</a:t>
                      </a: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835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xEye</a:t>
                      </a:r>
                      <a:br>
                        <a:rPr kumimoji="0" lang="en-US" altLang="x-non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</a:br>
                      <a:r>
                        <a:rPr kumimoji="0" lang="en-US" altLang="x-none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Micro Rugged VIS/LWIR Single Sensor Driver Vision Enhancer (DVE)</a:t>
                      </a:r>
                      <a:endParaRPr kumimoji="0" lang="en-US" altLang="x-none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Black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57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35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AIx</a:t>
                      </a: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SERIES</a:t>
                      </a:r>
                      <a:br>
                        <a:rPr kumimoji="0" lang="en-US" altLang="x-non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</a:b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 Black" panose="02000000000000000000" pitchFamily="2" charset="0"/>
                          <a:cs typeface="Roboto Light" panose="02000000000000000000" pitchFamily="2" charset="0"/>
                          <a:sym typeface="Roboto Black" panose="02000000000000000000" pitchFamily="2" charset="0"/>
                          <a:hlinkClick r:id="rId1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Rugged AI Neural Processing Unit</a:t>
                      </a:r>
                      <a:endParaRPr kumimoji="0" lang="en-US" altLang="x-none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 Black" panose="02000000000000000000" pitchFamily="2" charset="0"/>
                        <a:cs typeface="Roboto Light" panose="02000000000000000000" pitchFamily="2" charset="0"/>
                        <a:sym typeface="Roboto Black" panose="02000000000000000000" pitchFamily="2" charset="0"/>
                      </a:endParaRP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Roboto" panose="02000000000000000000" pitchFamily="2" charset="0"/>
                        </a:rPr>
                        <a:t>65</a:t>
                      </a:r>
                    </a:p>
                  </a:txBody>
                  <a:tcPr marL="91423" marR="91423" marT="45717" marB="45717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7699118"/>
                  </a:ext>
                </a:extLst>
              </a:tr>
            </a:tbl>
          </a:graphicData>
        </a:graphic>
      </p:graphicFrame>
      <p:sp>
        <p:nvSpPr>
          <p:cNvPr id="17439" name="Google Shape;102;p25">
            <a:extLst>
              <a:ext uri="{FF2B5EF4-FFF2-40B4-BE49-F238E27FC236}">
                <a16:creationId xmlns:a16="http://schemas.microsoft.com/office/drawing/2014/main" id="{A3624D4D-54F6-8B5F-E2CD-09A0C0ED2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50" y="334963"/>
            <a:ext cx="6772275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15000"/>
              </a:lnSpc>
            </a:pPr>
            <a:r>
              <a:rPr lang="en-US" altLang="en-US" sz="2800" b="1">
                <a:latin typeface="Agency FB" panose="020B0503020202020204" pitchFamily="34" charset="0"/>
              </a:rPr>
              <a:t>INTEGRATED ELECTRO-OPTICS PRODUCTS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27431" y="1305490"/>
            <a:ext cx="1938022" cy="7973130"/>
            <a:chOff x="-1" y="1342066"/>
            <a:chExt cx="1938022" cy="7973130"/>
          </a:xfrm>
        </p:grpSpPr>
        <p:pic>
          <p:nvPicPr>
            <p:cNvPr id="17411" name="Picture 9" descr="C:\Users\admin\Downloads\Mask group.png">
              <a:hlinkClick r:id="rId5" action="ppaction://hlinksldjump"/>
              <a:extLst>
                <a:ext uri="{FF2B5EF4-FFF2-40B4-BE49-F238E27FC236}">
                  <a16:creationId xmlns:a16="http://schemas.microsoft.com/office/drawing/2014/main" id="{EA0F4A73-3B83-7C46-C3E0-77CDBEF75F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415" y="2329480"/>
              <a:ext cx="561805" cy="373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2" name="Picture 10" descr="C:\Users\admin\Downloads\Mask group-1.png">
              <a:hlinkClick r:id="rId5" action="ppaction://hlinksldjump"/>
              <a:extLst>
                <a:ext uri="{FF2B5EF4-FFF2-40B4-BE49-F238E27FC236}">
                  <a16:creationId xmlns:a16="http://schemas.microsoft.com/office/drawing/2014/main" id="{117DB8F1-2D71-1D61-6F08-45A11A9353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8963" y="2525645"/>
              <a:ext cx="591805" cy="354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0" name="Picture 2" descr="C:\Users\admin\Downloads\SIGHT20-100 (1).png">
              <a:extLst>
                <a:ext uri="{FF2B5EF4-FFF2-40B4-BE49-F238E27FC236}">
                  <a16:creationId xmlns:a16="http://schemas.microsoft.com/office/drawing/2014/main" id="{58BB65EC-5A69-5E5B-C77A-88799B56D9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588" y="7631748"/>
              <a:ext cx="340595" cy="290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1" name="Picture 3">
              <a:extLst>
                <a:ext uri="{FF2B5EF4-FFF2-40B4-BE49-F238E27FC236}">
                  <a16:creationId xmlns:a16="http://schemas.microsoft.com/office/drawing/2014/main" id="{122380F3-062A-3726-2C5E-EA8A808BDB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085" y="7648829"/>
              <a:ext cx="417437" cy="328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2" name="Picture 2" descr="C:\Users\admin\Downloads\SIGHT20-100 (1).png">
              <a:extLst>
                <a:ext uri="{FF2B5EF4-FFF2-40B4-BE49-F238E27FC236}">
                  <a16:creationId xmlns:a16="http://schemas.microsoft.com/office/drawing/2014/main" id="{BDE801C2-A9C5-39B3-7BF1-75D0E3E34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554" y="6692837"/>
              <a:ext cx="600349" cy="469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3" name="Picture 2" descr="C:\Users\admin\Downloads\SIGHT20-100 (1).png">
              <a:extLst>
                <a:ext uri="{FF2B5EF4-FFF2-40B4-BE49-F238E27FC236}">
                  <a16:creationId xmlns:a16="http://schemas.microsoft.com/office/drawing/2014/main" id="{A8FCF4D0-F5E6-8E15-8A91-0352F33D00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680" t="-10402"/>
            <a:stretch>
              <a:fillRect/>
            </a:stretch>
          </p:blipFill>
          <p:spPr bwMode="auto">
            <a:xfrm>
              <a:off x="349186" y="7033832"/>
              <a:ext cx="667817" cy="470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4" name="Picture 72" descr="20241009_085744.jpg">
              <a:extLst>
                <a:ext uri="{FF2B5EF4-FFF2-40B4-BE49-F238E27FC236}">
                  <a16:creationId xmlns:a16="http://schemas.microsoft.com/office/drawing/2014/main" id="{C9C76129-30C1-4274-8942-A99D9EC99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60"/>
            <a:stretch>
              <a:fillRect/>
            </a:stretch>
          </p:blipFill>
          <p:spPr bwMode="auto">
            <a:xfrm>
              <a:off x="185382" y="8589264"/>
              <a:ext cx="877417" cy="72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5" name="Picture 2" descr="Z:\Ex-Sight.Com\PRODUCTS\SIGHT\SIGHT-LWIR-20-100\photos\Sight 20-100 v8_00.png">
              <a:extLst>
                <a:ext uri="{FF2B5EF4-FFF2-40B4-BE49-F238E27FC236}">
                  <a16:creationId xmlns:a16="http://schemas.microsoft.com/office/drawing/2014/main" id="{27A8C14A-8537-B8EB-CB86-F6B8B0D5A6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lum contras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869" y="4534661"/>
              <a:ext cx="501121" cy="798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6" name="Picture 3">
              <a:extLst>
                <a:ext uri="{FF2B5EF4-FFF2-40B4-BE49-F238E27FC236}">
                  <a16:creationId xmlns:a16="http://schemas.microsoft.com/office/drawing/2014/main" id="{6963A2AA-32E6-7F4B-2775-02FF5766A0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912" y="4825814"/>
              <a:ext cx="445707" cy="758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7" name="Picture 2">
              <a:extLst>
                <a:ext uri="{FF2B5EF4-FFF2-40B4-BE49-F238E27FC236}">
                  <a16:creationId xmlns:a16="http://schemas.microsoft.com/office/drawing/2014/main" id="{42B971BD-6B03-E31E-E4AF-5C06B156BA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689" y="7902322"/>
              <a:ext cx="756285" cy="567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8" name="Picture 17">
              <a:extLst>
                <a:ext uri="{FF2B5EF4-FFF2-40B4-BE49-F238E27FC236}">
                  <a16:creationId xmlns:a16="http://schemas.microsoft.com/office/drawing/2014/main" id="{50779D2C-C62E-7734-7530-3206E9A0A5B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3133" b="-1676"/>
            <a:stretch/>
          </p:blipFill>
          <p:spPr bwMode="auto">
            <a:xfrm>
              <a:off x="553989" y="2912457"/>
              <a:ext cx="1043163" cy="836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9" name="Picture 30">
              <a:extLst>
                <a:ext uri="{FF2B5EF4-FFF2-40B4-BE49-F238E27FC236}">
                  <a16:creationId xmlns:a16="http://schemas.microsoft.com/office/drawing/2014/main" id="{02077C04-249D-5A28-5E63-74A1056B33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38" r="19197"/>
            <a:stretch>
              <a:fillRect/>
            </a:stretch>
          </p:blipFill>
          <p:spPr bwMode="auto">
            <a:xfrm>
              <a:off x="-1" y="5509895"/>
              <a:ext cx="878467" cy="781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0" name="Picture 6">
              <a:extLst>
                <a:ext uri="{FF2B5EF4-FFF2-40B4-BE49-F238E27FC236}">
                  <a16:creationId xmlns:a16="http://schemas.microsoft.com/office/drawing/2014/main" id="{5776137F-84AC-24F5-E8A8-3B41C98908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0" y="3135741"/>
              <a:ext cx="921786" cy="814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1" name="Picture 7">
              <a:extLst>
                <a:ext uri="{FF2B5EF4-FFF2-40B4-BE49-F238E27FC236}">
                  <a16:creationId xmlns:a16="http://schemas.microsoft.com/office/drawing/2014/main" id="{3A548999-C523-426B-CE08-ED8736C2E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64133" y="1342066"/>
              <a:ext cx="469595" cy="834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2" name="Picture 30">
              <a:extLst>
                <a:ext uri="{FF2B5EF4-FFF2-40B4-BE49-F238E27FC236}">
                  <a16:creationId xmlns:a16="http://schemas.microsoft.com/office/drawing/2014/main" id="{77C48D28-68FE-0ED2-B5BE-9A9C39C50D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93" t="-3506" r="-2766" b="-5832"/>
            <a:stretch>
              <a:fillRect/>
            </a:stretch>
          </p:blipFill>
          <p:spPr bwMode="auto">
            <a:xfrm>
              <a:off x="463296" y="6119532"/>
              <a:ext cx="568325" cy="953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7">
              <a:extLst>
                <a:ext uri="{FF2B5EF4-FFF2-40B4-BE49-F238E27FC236}">
                  <a16:creationId xmlns:a16="http://schemas.microsoft.com/office/drawing/2014/main" id="{87155E48-81D7-555E-3A3E-81653379C0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0" cstate="print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ackgroundRemoval t="28040" b="73360" l="26183" r="7403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202" t="22375" r="19988" b="20975"/>
            <a:stretch/>
          </p:blipFill>
          <p:spPr bwMode="auto">
            <a:xfrm>
              <a:off x="561638" y="1698640"/>
              <a:ext cx="642406" cy="608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2">
              <a:extLst>
                <a:ext uri="{FF2B5EF4-FFF2-40B4-BE49-F238E27FC236}">
                  <a16:creationId xmlns:a16="http://schemas.microsoft.com/office/drawing/2014/main" id="{D1A00656-A4D2-734E-592D-599BCB5779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056" y="8225981"/>
              <a:ext cx="915988" cy="620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1" descr="\\192.168.1.7\Public\Ex-Sight.Com\MARKETING\broshur elements\dapim\omega sight20-100.png">
              <a:extLst>
                <a:ext uri="{FF2B5EF4-FFF2-40B4-BE49-F238E27FC236}">
                  <a16:creationId xmlns:a16="http://schemas.microsoft.com/office/drawing/2014/main" id="{A7666D54-AABF-7F9E-ABFE-023386B76B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553" y="5502503"/>
              <a:ext cx="950468" cy="994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7" descr="\\192.168.1.7\Public\Ex-Sight.Com\MARKETING\broshur elements\dapim\alma oz.png">
              <a:extLst>
                <a:ext uri="{FF2B5EF4-FFF2-40B4-BE49-F238E27FC236}">
                  <a16:creationId xmlns:a16="http://schemas.microsoft.com/office/drawing/2014/main" id="{597728E8-BFA3-4FB8-BCF1-E7783AD391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4" cstate="print"/>
            <a:stretch>
              <a:fillRect/>
            </a:stretch>
          </p:blipFill>
          <p:spPr bwMode="auto">
            <a:xfrm>
              <a:off x="128016" y="4078225"/>
              <a:ext cx="762000" cy="531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8" descr="\\192.168.1.7\Public\Ex-Sight.Com\MARKETING\broshur elements\dapim\sight25-150 owl.png">
              <a:extLst>
                <a:ext uri="{FF2B5EF4-FFF2-40B4-BE49-F238E27FC236}">
                  <a16:creationId xmlns:a16="http://schemas.microsoft.com/office/drawing/2014/main" id="{F996B11A-D120-2A08-FF18-1A7A58092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5" cstate="print"/>
            <a:stretch>
              <a:fillRect/>
            </a:stretch>
          </p:blipFill>
          <p:spPr bwMode="auto">
            <a:xfrm>
              <a:off x="897509" y="3842356"/>
              <a:ext cx="593113" cy="682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78939459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FBBD1364-A51D-E746-72C1-AC41D71CC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" y="349868"/>
            <a:ext cx="6761163" cy="1040361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solidFill>
                  <a:schemeClr val="tx2"/>
                </a:solidFill>
                <a:latin typeface="Agency FB" panose="020B0503020202020204" pitchFamily="34" charset="0"/>
              </a:rPr>
              <a:t>DEEP</a:t>
            </a:r>
            <a:r>
              <a:rPr lang="en-US" altLang="en-US" sz="3600" dirty="0">
                <a:latin typeface="Agency FB" panose="020B0503020202020204" pitchFamily="34" charset="0"/>
              </a:rPr>
              <a:t>SIGHT SOFTWARE</a:t>
            </a:r>
            <a:br>
              <a:rPr lang="en-US" altLang="en-US" dirty="0">
                <a:latin typeface="Agency FB" panose="020B0503020202020204" pitchFamily="34" charset="0"/>
              </a:rPr>
            </a:br>
            <a:r>
              <a:rPr lang="en-US" altLang="en-US" sz="1600" b="1" dirty="0">
                <a:latin typeface="Agency FB" panose="020B0503020202020204" pitchFamily="34" charset="0"/>
              </a:rPr>
              <a:t>ADVANCED INTEGRATED ELECTRO OPTIC DEVELOPMENT PLATFORM </a:t>
            </a:r>
            <a:endParaRPr lang="en-US" altLang="en-US" b="1" dirty="0">
              <a:latin typeface="Agency FB" panose="020B0503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79288-6A39-5AE9-3119-0FD5F2BAF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521" y="5069497"/>
            <a:ext cx="6564313" cy="4100386"/>
          </a:xfrm>
        </p:spPr>
        <p:txBody>
          <a:bodyPr rtlCol="0">
            <a:noAutofit/>
          </a:bodyPr>
          <a:lstStyle/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dirty="0"/>
              <a:t>Advanced Multi-Sensor Electro-Optic Software Platform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Day &amp; Night Electro-Optic Management with Automatic Target Recognition (ATR)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Enhanced Digital Video Tracking, classification, and detection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Precision PTZ, Day/Night, and LRF Control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Geo-Positioning with integrated route-tracking capabilities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INS GPS TRUE NORTH Gyro Stabilization 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Electronic Image Stabilization (EIS)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Comprehensive ATR: detection, tracking, classification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Automated Fire Detection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Integrated Tracking, Simulation, and Training suite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Advanced Mapping and Field of View (FOV) zone visualization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Seamless Recording and system logging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External Integration with drones, radars, and third-party systems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Open-Source C# SDK &amp; API for custom development</a:t>
            </a:r>
            <a:endParaRPr lang="x-none" sz="2000" dirty="0">
              <a:latin typeface="+mj-lt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5E7DDEA-3765-2F94-D284-858DD003E0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6D4B695-8D8C-40D0-98BC-4A90886E0A2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BCEF62A-3A05-A679-5BC7-F2FD8FCA7088}"/>
              </a:ext>
            </a:extLst>
          </p:cNvPr>
          <p:cNvGrpSpPr/>
          <p:nvPr/>
        </p:nvGrpSpPr>
        <p:grpSpPr>
          <a:xfrm>
            <a:off x="350051" y="1338753"/>
            <a:ext cx="6326798" cy="3591399"/>
            <a:chOff x="350051" y="1364631"/>
            <a:chExt cx="6326798" cy="3591399"/>
          </a:xfrm>
        </p:grpSpPr>
        <p:pic>
          <p:nvPicPr>
            <p:cNvPr id="18437" name="Picture 2">
              <a:extLst>
                <a:ext uri="{FF2B5EF4-FFF2-40B4-BE49-F238E27FC236}">
                  <a16:creationId xmlns:a16="http://schemas.microsoft.com/office/drawing/2014/main" id="{923A09DE-EB27-96D6-256A-A5D4F9247B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983" y="1364631"/>
              <a:ext cx="6048034" cy="2560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38" name="Picture 3">
              <a:extLst>
                <a:ext uri="{FF2B5EF4-FFF2-40B4-BE49-F238E27FC236}">
                  <a16:creationId xmlns:a16="http://schemas.microsoft.com/office/drawing/2014/main" id="{B5C35FBA-B1D0-A364-2756-F06F55B244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2749" y="3200646"/>
              <a:ext cx="2904100" cy="1755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440" name="Group 5">
              <a:extLst>
                <a:ext uri="{FF2B5EF4-FFF2-40B4-BE49-F238E27FC236}">
                  <a16:creationId xmlns:a16="http://schemas.microsoft.com/office/drawing/2014/main" id="{9BCF019C-BF1D-3D92-8395-248A7C1DDF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0051" y="3594510"/>
              <a:ext cx="2488978" cy="1319180"/>
              <a:chOff x="-6553200" y="-685800"/>
              <a:chExt cx="9601200" cy="6210300"/>
            </a:xfrm>
          </p:grpSpPr>
          <p:pic>
            <p:nvPicPr>
              <p:cNvPr id="18442" name="Picture 6">
                <a:extLst>
                  <a:ext uri="{FF2B5EF4-FFF2-40B4-BE49-F238E27FC236}">
                    <a16:creationId xmlns:a16="http://schemas.microsoft.com/office/drawing/2014/main" id="{E5D91E2D-2493-3EC3-116A-196C074881C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15" r="30769"/>
              <a:stretch>
                <a:fillRect/>
              </a:stretch>
            </p:blipFill>
            <p:spPr bwMode="auto">
              <a:xfrm>
                <a:off x="-6553200" y="-685800"/>
                <a:ext cx="7848600" cy="621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43" name="Picture 7">
                <a:extLst>
                  <a:ext uri="{FF2B5EF4-FFF2-40B4-BE49-F238E27FC236}">
                    <a16:creationId xmlns:a16="http://schemas.microsoft.com/office/drawing/2014/main" id="{FC7F73B3-F0E1-32DA-4ADA-18B9733B2D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8586"/>
              <a:stretch>
                <a:fillRect/>
              </a:stretch>
            </p:blipFill>
            <p:spPr bwMode="auto">
              <a:xfrm>
                <a:off x="1295400" y="-685800"/>
                <a:ext cx="1752600" cy="621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F1C90-A33C-A983-C6FE-030ADCC4C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316" y="469178"/>
            <a:ext cx="5915025" cy="641992"/>
          </a:xfrm>
        </p:spPr>
        <p:txBody>
          <a:bodyPr/>
          <a:lstStyle/>
          <a:p>
            <a:r>
              <a:rPr lang="en-US" dirty="0"/>
              <a:t>Why </a:t>
            </a:r>
            <a:r>
              <a:rPr lang="en-US" altLang="en-US" sz="3600" b="1" dirty="0">
                <a:solidFill>
                  <a:schemeClr val="tx2"/>
                </a:solidFill>
                <a:latin typeface="Agency FB" panose="020B0503020202020204" pitchFamily="34" charset="0"/>
              </a:rPr>
              <a:t>DEEP</a:t>
            </a:r>
            <a:r>
              <a:rPr lang="en-US" altLang="en-US" sz="3600" dirty="0">
                <a:latin typeface="Agency FB" panose="020B0503020202020204" pitchFamily="34" charset="0"/>
              </a:rPr>
              <a:t>SIGHT</a:t>
            </a:r>
            <a:r>
              <a:rPr lang="en-US" dirty="0"/>
              <a:t>?</a:t>
            </a:r>
            <a:endParaRPr lang="x-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12C4D-8788-BBA9-5DEF-3217AFF2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1BC9-7340-476E-9D49-74E2787FEDF6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520A8-2640-2226-4972-DD2001CC2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120" y="1317010"/>
            <a:ext cx="6590484" cy="5860168"/>
          </a:xfrm>
        </p:spPr>
        <p:txBody>
          <a:bodyPr rtlCol="0">
            <a:noAutofit/>
          </a:bodyPr>
          <a:lstStyle/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b="1" dirty="0"/>
              <a:t>Unified Control: </a:t>
            </a:r>
            <a:r>
              <a:rPr lang="en-US" sz="1600" dirty="0"/>
              <a:t>Centralized multi-sensor electro-optic software platform.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en-US" sz="500" dirty="0"/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en-US" sz="1600" b="1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Smart Surveillance: </a:t>
            </a:r>
            <a:r>
              <a:rPr lang="en-US" sz="1600" kern="0" dirty="0">
                <a:solidFill>
                  <a:srgbClr val="FFFFFF"/>
                </a:solidFill>
                <a:latin typeface="+mj-lt"/>
                <a:ea typeface="Roboto"/>
                <a:cs typeface="Roboto"/>
                <a:sym typeface="Roboto"/>
              </a:rPr>
              <a:t>Day/night management powered by Automatic Target Recognition.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en-US" sz="500" kern="0" dirty="0">
              <a:solidFill>
                <a:srgbClr val="FFFFFF"/>
              </a:solidFill>
              <a:latin typeface="+mj-lt"/>
              <a:ea typeface="Roboto"/>
              <a:cs typeface="Roboto"/>
              <a:sym typeface="Roboto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Intelligent Tracking:</a:t>
            </a:r>
            <a:r>
              <a:rPr lang="" sz="1600" b="0" u="none" strike="noStrike" dirty="0">
                <a:effectLst/>
                <a:latin typeface="+mj-lt"/>
              </a:rPr>
              <a:t> Enhanced digital video classification and detection.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Full Hardware Mastery:</a:t>
            </a:r>
            <a:r>
              <a:rPr lang="" sz="1600" b="0" u="none" strike="noStrike" dirty="0">
                <a:effectLst/>
                <a:latin typeface="+mj-lt"/>
              </a:rPr>
              <a:t> Complete command over PTZ, day/night sensors, and laser rangefinders.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Smart Navigation:</a:t>
            </a:r>
            <a:r>
              <a:rPr lang="" sz="1600" b="0" u="none" strike="noStrike" dirty="0">
                <a:effectLst/>
                <a:latin typeface="+mj-lt"/>
              </a:rPr>
              <a:t> Real-time geo-positioning paired with pre-loaded route tracking.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Rock-Solid Stability:</a:t>
            </a:r>
            <a:r>
              <a:rPr lang="" sz="1600" b="0" u="none" strike="noStrike" dirty="0">
                <a:effectLst/>
                <a:latin typeface="+mj-lt"/>
              </a:rPr>
              <a:t> Dual INS/GPS True North gyro and electronic image stabilization.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Threat Detection:</a:t>
            </a:r>
            <a:r>
              <a:rPr lang="" sz="1600" b="0" u="none" strike="noStrike" dirty="0">
                <a:effectLst/>
                <a:latin typeface="+mj-lt"/>
              </a:rPr>
              <a:t> Built-in video analytics and automated fire alerts.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Ready to Train:</a:t>
            </a:r>
            <a:r>
              <a:rPr lang="" sz="1600" b="0" u="none" strike="noStrike" dirty="0">
                <a:effectLst/>
                <a:latin typeface="+mj-lt"/>
              </a:rPr>
              <a:t> All-in-one tracker, simulator, and operator training suite.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Situational Awareness:</a:t>
            </a:r>
            <a:r>
              <a:rPr lang="" sz="1600" b="0" u="none" strike="noStrike" dirty="0">
                <a:effectLst/>
                <a:latin typeface="+mj-lt"/>
              </a:rPr>
              <a:t> Dynamic mapping and Field of View zone visibility.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Complete Auditing:</a:t>
            </a:r>
            <a:r>
              <a:rPr lang="" sz="1600" b="0" u="none" strike="noStrike" dirty="0">
                <a:effectLst/>
                <a:latin typeface="+mj-lt"/>
              </a:rPr>
              <a:t> Continuous recording and system logging.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Unmatched Ecosystem:</a:t>
            </a:r>
            <a:r>
              <a:rPr lang="" sz="1600" b="0" u="none" strike="noStrike" dirty="0">
                <a:effectLst/>
                <a:latin typeface="+mj-lt"/>
              </a:rPr>
              <a:t> Easy integration with radars, drones, and external assets.</a:t>
            </a: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endParaRPr lang="" sz="500" b="0" u="none" strike="noStrike" dirty="0">
              <a:effectLst/>
              <a:latin typeface="+mj-lt"/>
            </a:endParaRPr>
          </a:p>
          <a:p>
            <a:pPr marL="457200" indent="-31115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buFont typeface="Roboto"/>
              <a:buChar char="●"/>
              <a:defRPr/>
            </a:pPr>
            <a:r>
              <a:rPr lang="" sz="1600" b="1" u="none" strike="noStrike" dirty="0">
                <a:effectLst/>
                <a:latin typeface="+mj-lt"/>
              </a:rPr>
              <a:t>Developer Friendly:</a:t>
            </a:r>
            <a:r>
              <a:rPr lang="" sz="1600" b="0" u="none" strike="noStrike" dirty="0">
                <a:effectLst/>
                <a:latin typeface="+mj-lt"/>
              </a:rPr>
              <a:t> Open-source C# SDK/API for rapid customization.</a:t>
            </a:r>
            <a:endParaRPr lang="x-none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0606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4">
            <a:extLst>
              <a:ext uri="{FF2B5EF4-FFF2-40B4-BE49-F238E27FC236}">
                <a16:creationId xmlns:a16="http://schemas.microsoft.com/office/drawing/2014/main" id="{49F262FD-194C-0343-D661-5FDFF790D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3" r="533" b="6451"/>
          <a:stretch>
            <a:fillRect/>
          </a:stretch>
        </p:blipFill>
        <p:spPr bwMode="auto">
          <a:xfrm>
            <a:off x="-9525" y="0"/>
            <a:ext cx="6858000" cy="988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971A6A2-9E33-BE4C-D1F3-4764A6786FD5}"/>
              </a:ext>
            </a:extLst>
          </p:cNvPr>
          <p:cNvSpPr/>
          <p:nvPr/>
        </p:nvSpPr>
        <p:spPr>
          <a:xfrm>
            <a:off x="9525" y="-9525"/>
            <a:ext cx="6858000" cy="9906000"/>
          </a:xfrm>
          <a:prstGeom prst="rect">
            <a:avLst/>
          </a:prstGeom>
          <a:solidFill>
            <a:schemeClr val="dk1">
              <a:alpha val="4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86020" name="Slide Number Placeholder 3">
            <a:extLst>
              <a:ext uri="{FF2B5EF4-FFF2-40B4-BE49-F238E27FC236}">
                <a16:creationId xmlns:a16="http://schemas.microsoft.com/office/drawing/2014/main" id="{8EAAED1A-D1EE-05DE-C3D5-44926FA719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048A626-8343-44CF-A37E-E6E6C9008934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6021" name="Title 1">
            <a:extLst>
              <a:ext uri="{FF2B5EF4-FFF2-40B4-BE49-F238E27FC236}">
                <a16:creationId xmlns:a16="http://schemas.microsoft.com/office/drawing/2014/main" id="{8B31DF2B-2273-E19A-9C37-3F7F31561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63" y="633413"/>
            <a:ext cx="66040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 dirty="0">
                <a:latin typeface="Agency FB" panose="020B0503020202020204" pitchFamily="34" charset="0"/>
              </a:rPr>
              <a:t>TOUGH</a:t>
            </a:r>
            <a:endParaRPr lang="en-US" altLang="en-US" sz="4000" dirty="0">
              <a:solidFill>
                <a:schemeClr val="tx2"/>
              </a:solidFill>
              <a:latin typeface="Agency FB" panose="020B0503020202020204" pitchFamily="34" charset="0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2000" b="1" dirty="0">
                <a:latin typeface="Agency FB" panose="020B0503020202020204" pitchFamily="34" charset="0"/>
              </a:rPr>
              <a:t>ETHERNET DUAL SENSOR MICRO GIMBAL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4579FC-1128-5550-82D2-955463BF5356}"/>
              </a:ext>
            </a:extLst>
          </p:cNvPr>
          <p:cNvSpPr txBox="1"/>
          <p:nvPr/>
        </p:nvSpPr>
        <p:spPr>
          <a:xfrm>
            <a:off x="1676400" y="196850"/>
            <a:ext cx="4076700" cy="219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20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20" dirty="0">
              <a:solidFill>
                <a:schemeClr val="tx2"/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3">
            <a:extLst>
              <a:ext uri="{FF2B5EF4-FFF2-40B4-BE49-F238E27FC236}">
                <a16:creationId xmlns:a16="http://schemas.microsoft.com/office/drawing/2014/main" id="{96AB7548-1BC9-D6C2-C484-804169DCEE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49554CF-5C36-4B15-A190-09C750DE9BA3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8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7043" name="Title 1">
            <a:extLst>
              <a:ext uri="{FF2B5EF4-FFF2-40B4-BE49-F238E27FC236}">
                <a16:creationId xmlns:a16="http://schemas.microsoft.com/office/drawing/2014/main" id="{D433258B-2430-4594-CD4E-5FD449A53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6063" y="796925"/>
            <a:ext cx="6821488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 dirty="0">
                <a:latin typeface="Agency FB" panose="020B0503020202020204" pitchFamily="34" charset="0"/>
              </a:rPr>
              <a:t>TOUGH</a:t>
            </a:r>
            <a:endParaRPr lang="en-US" altLang="en-US" sz="4000" dirty="0">
              <a:latin typeface="Agency FB" panose="020B0503020202020204" pitchFamily="34" charset="0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1800" b="1" dirty="0">
                <a:latin typeface="Agency FB" panose="020B0503020202020204" pitchFamily="34" charset="0"/>
              </a:rPr>
              <a:t>ETHERNET DUAL SENSOR MICRO GIMBAL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FBED8FB-D65B-3DB9-B7C2-19CA9284D9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121869"/>
              </p:ext>
            </p:extLst>
          </p:nvPr>
        </p:nvGraphicFramePr>
        <p:xfrm>
          <a:off x="201613" y="1550988"/>
          <a:ext cx="6359525" cy="705509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812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7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068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2"/>
                          </a:solidFill>
                          <a:latin typeface="+mj-lt"/>
                        </a:rPr>
                        <a:t>CHASSIS</a:t>
                      </a: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+mj-lt"/>
                          <a:ea typeface="Calibri"/>
                          <a:cs typeface="Arial"/>
                        </a:rPr>
                        <a:t>MATERIALS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  <a:ea typeface="Calibri"/>
                          <a:cs typeface="Arial"/>
                        </a:rPr>
                        <a:t>Internal</a:t>
                      </a:r>
                      <a:r>
                        <a:rPr lang="en-US" sz="1000" b="1" dirty="0">
                          <a:latin typeface="+mj-lt"/>
                          <a:ea typeface="Calibri"/>
                          <a:cs typeface="Arial"/>
                        </a:rPr>
                        <a:t>: </a:t>
                      </a:r>
                      <a:r>
                        <a:rPr lang="en-US" sz="1000" dirty="0">
                          <a:latin typeface="+mj-lt"/>
                          <a:ea typeface="Calibri"/>
                          <a:cs typeface="Arial"/>
                        </a:rPr>
                        <a:t>Aluminum, Cover: PETG-CF/ABS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DIMENSIONS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116 x 68 mm, </a:t>
                      </a:r>
                      <a:r>
                        <a:rPr lang="ru-RU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370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gr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068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LWIR SENSOR</a:t>
                      </a:r>
                      <a:endParaRPr lang="en-US" sz="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DETECTOR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Uncooled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VOx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FPA 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RESOLUTION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640 × 512 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PIXEL PITCH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FRAME RATE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 fps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SPECTRAL RANGE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- 14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FOCAL LENGTH OPTIONS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6.8 / 9.1 / 13 / 19 / 25 mm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DIGITAL ZOOM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x8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9068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DAY SENSOR</a:t>
                      </a:r>
                      <a:endParaRPr lang="en-US" sz="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SENSOR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 1/2.5-inch PixelPlus2.2µm pixel 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RESOLUTION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2592 x 1944 (5MP) 30fps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WDR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85db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SHUTTER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Rolling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LENS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3.6mm / 6mm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AZIMUTH &amp; ELEVATION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 Axes Movement, max. ±180 deg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PRECISION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 Deg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SPEED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Software Controlled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553862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SOFTWARE INTERFACE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H.265/H.264 Ethernet/RTSP/ONVIF</a:t>
                      </a:r>
                      <a:b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stream: 1920×1080 / 1280×720 pixels</a:t>
                      </a:r>
                      <a:b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stream: D1, VGA, 640×360 pixels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ELECTRIC INTERFACE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Pigtail open wires / RJ45 / Power</a:t>
                      </a: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POWER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12 VDC, Max 9W, Nominal 3.6W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401465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FOV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9.1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48.3° × 38.7°;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13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33.9° × 27.1°; 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19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23.0° × 18.4°;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25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17.3° × 14.0°;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49068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6" marB="48336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2"/>
                          </a:solidFill>
                          <a:latin typeface="+mj-lt"/>
                        </a:rPr>
                        <a:t>IMU</a:t>
                      </a:r>
                    </a:p>
                  </a:txBody>
                  <a:tcPr marL="91446" marR="91446" marT="48335" marB="48335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</a:rPr>
                        <a:t>Optional</a:t>
                      </a:r>
                    </a:p>
                  </a:txBody>
                  <a:tcPr marL="91446" marR="91446" marT="48335" marB="48335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  <p:pic>
        <p:nvPicPr>
          <p:cNvPr id="87100" name="Picture 2">
            <a:extLst>
              <a:ext uri="{FF2B5EF4-FFF2-40B4-BE49-F238E27FC236}">
                <a16:creationId xmlns:a16="http://schemas.microsoft.com/office/drawing/2014/main" id="{9BDDD13E-1BE7-E311-4D99-24D80CD1A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423863"/>
            <a:ext cx="17018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1" name="Rectangle 11">
            <a:extLst>
              <a:ext uri="{FF2B5EF4-FFF2-40B4-BE49-F238E27FC236}">
                <a16:creationId xmlns:a16="http://schemas.microsoft.com/office/drawing/2014/main" id="{5CEFEAF4-21B3-0B20-EF14-D209D888EA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3" y="1724025"/>
            <a:ext cx="5961062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414338" indent="-2809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DIMENSIONS:</a:t>
            </a:r>
            <a:r>
              <a:rPr lang="en-US" altLang="en-US" sz="1400" dirty="0">
                <a:latin typeface="Roboto" panose="02000000000000000000" pitchFamily="2" charset="0"/>
              </a:rPr>
              <a:t> </a:t>
            </a:r>
            <a:r>
              <a:rPr lang="en-US" altLang="en-US" sz="1400" b="1" dirty="0">
                <a:latin typeface="Roboto" panose="02000000000000000000" pitchFamily="2" charset="0"/>
                <a:sym typeface="Roboto" panose="02000000000000000000" pitchFamily="2" charset="0"/>
              </a:rPr>
              <a:t>(mm) </a:t>
            </a:r>
            <a:r>
              <a:rPr lang="en-US" sz="1400" dirty="0">
                <a:latin typeface="+mj-lt"/>
              </a:rPr>
              <a:t>116 x 68</a:t>
            </a:r>
            <a:endParaRPr lang="en-US" altLang="en-US" sz="1400" dirty="0">
              <a:latin typeface="+mj-lt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Roboto" panose="02000000000000000000" pitchFamily="2" charset="0"/>
                <a:sym typeface="Roboto" panose="02000000000000000000" pitchFamily="2" charset="0"/>
              </a:rPr>
              <a:t>WEIGHT: </a:t>
            </a:r>
            <a:r>
              <a:rPr lang="ru-RU" altLang="en-US" sz="1400" dirty="0">
                <a:latin typeface="+mj-lt"/>
                <a:sym typeface="Roboto" panose="02000000000000000000" pitchFamily="2" charset="0"/>
              </a:rPr>
              <a:t>370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 g</a:t>
            </a:r>
          </a:p>
        </p:txBody>
      </p:sp>
      <p:sp>
        <p:nvSpPr>
          <p:cNvPr id="88067" name="Slide Number Placeholder 10">
            <a:extLst>
              <a:ext uri="{FF2B5EF4-FFF2-40B4-BE49-F238E27FC236}">
                <a16:creationId xmlns:a16="http://schemas.microsoft.com/office/drawing/2014/main" id="{CEB611E0-7CC3-83BE-3E98-C379C3392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5A0D6FE4-F6F8-42AB-B700-4436819C4F42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9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8068" name="Title 1">
            <a:extLst>
              <a:ext uri="{FF2B5EF4-FFF2-40B4-BE49-F238E27FC236}">
                <a16:creationId xmlns:a16="http://schemas.microsoft.com/office/drawing/2014/main" id="{B773B315-02F1-8933-0303-CE0C9DD0D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4300" y="508000"/>
            <a:ext cx="68214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 dirty="0">
                <a:latin typeface="Agency FB" panose="020B0503020202020204" pitchFamily="34" charset="0"/>
              </a:rPr>
              <a:t>TOUGH</a:t>
            </a:r>
            <a:endParaRPr lang="en-US" altLang="en-US" sz="4000" dirty="0">
              <a:latin typeface="Agency FB" panose="020B0503020202020204" pitchFamily="34" charset="0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1800" b="1" dirty="0">
                <a:latin typeface="Agency FB" panose="020B0503020202020204" pitchFamily="34" charset="0"/>
              </a:rPr>
              <a:t>ETHERNET DUAL SENSOR MICRO GIMBAL </a:t>
            </a:r>
          </a:p>
        </p:txBody>
      </p:sp>
      <p:pic>
        <p:nvPicPr>
          <p:cNvPr id="88069" name="Picture 2">
            <a:extLst>
              <a:ext uri="{FF2B5EF4-FFF2-40B4-BE49-F238E27FC236}">
                <a16:creationId xmlns:a16="http://schemas.microsoft.com/office/drawing/2014/main" id="{C6B5CD7A-0201-6E5A-83C2-2655430C6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2398713"/>
            <a:ext cx="2827337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0" name="Picture 2">
            <a:extLst>
              <a:ext uri="{FF2B5EF4-FFF2-40B4-BE49-F238E27FC236}">
                <a16:creationId xmlns:a16="http://schemas.microsoft.com/office/drawing/2014/main" id="{B0730894-EC12-CF31-BDDC-F306153FD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" y="2295525"/>
            <a:ext cx="2338388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1" name="Picture 2">
            <a:extLst>
              <a:ext uri="{FF2B5EF4-FFF2-40B4-BE49-F238E27FC236}">
                <a16:creationId xmlns:a16="http://schemas.microsoft.com/office/drawing/2014/main" id="{73B84810-2657-B462-FE33-DDDFE9F35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6076950"/>
            <a:ext cx="2992437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4">
            <a:extLst>
              <a:ext uri="{FF2B5EF4-FFF2-40B4-BE49-F238E27FC236}">
                <a16:creationId xmlns:a16="http://schemas.microsoft.com/office/drawing/2014/main" id="{48E1E1C4-7AC4-2A24-1D34-A46FDDB97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4" t="17549" r="8664" b="15459"/>
          <a:stretch>
            <a:fillRect/>
          </a:stretch>
        </p:blipFill>
        <p:spPr bwMode="auto">
          <a:xfrm>
            <a:off x="-9525" y="0"/>
            <a:ext cx="6858000" cy="988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CC04A00-0AD8-82D7-FF36-B1004C2A7015}"/>
              </a:ext>
            </a:extLst>
          </p:cNvPr>
          <p:cNvSpPr/>
          <p:nvPr/>
        </p:nvSpPr>
        <p:spPr>
          <a:xfrm>
            <a:off x="-9525" y="-11113"/>
            <a:ext cx="6858000" cy="9906001"/>
          </a:xfrm>
          <a:prstGeom prst="rect">
            <a:avLst/>
          </a:prstGeom>
          <a:solidFill>
            <a:schemeClr val="dk1">
              <a:alpha val="4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89092" name="Slide Number Placeholder 3">
            <a:extLst>
              <a:ext uri="{FF2B5EF4-FFF2-40B4-BE49-F238E27FC236}">
                <a16:creationId xmlns:a16="http://schemas.microsoft.com/office/drawing/2014/main" id="{40B2B7CD-B773-B68E-243D-B06C32A404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AEC8B07-E7A8-44C1-9C21-BDDCB34740EB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AD8271-0E13-6960-A691-5854B6E96D52}"/>
              </a:ext>
            </a:extLst>
          </p:cNvPr>
          <p:cNvSpPr txBox="1"/>
          <p:nvPr/>
        </p:nvSpPr>
        <p:spPr>
          <a:xfrm>
            <a:off x="1676400" y="196850"/>
            <a:ext cx="4076700" cy="219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20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20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grpSp>
        <p:nvGrpSpPr>
          <p:cNvPr id="89094" name="Group 3">
            <a:extLst>
              <a:ext uri="{FF2B5EF4-FFF2-40B4-BE49-F238E27FC236}">
                <a16:creationId xmlns:a16="http://schemas.microsoft.com/office/drawing/2014/main" id="{F060999B-0303-B821-0E61-9A7894309035}"/>
              </a:ext>
            </a:extLst>
          </p:cNvPr>
          <p:cNvGrpSpPr>
            <a:grpSpLocks/>
          </p:cNvGrpSpPr>
          <p:nvPr/>
        </p:nvGrpSpPr>
        <p:grpSpPr bwMode="auto">
          <a:xfrm>
            <a:off x="141288" y="476250"/>
            <a:ext cx="6359525" cy="1009650"/>
            <a:chOff x="6386513" y="490851"/>
            <a:chExt cx="6821488" cy="1016884"/>
          </a:xfrm>
        </p:grpSpPr>
        <p:sp>
          <p:nvSpPr>
            <p:cNvPr id="89095" name="Title 1">
              <a:extLst>
                <a:ext uri="{FF2B5EF4-FFF2-40B4-BE49-F238E27FC236}">
                  <a16:creationId xmlns:a16="http://schemas.microsoft.com/office/drawing/2014/main" id="{ECC28A73-2BC7-D1F9-B7DD-FE840061C2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6513" y="834635"/>
              <a:ext cx="6821488" cy="67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>
                  <a:latin typeface="Agency FB" panose="020B0503020202020204" pitchFamily="34" charset="0"/>
                </a:rPr>
                <a:t>FUSION</a:t>
              </a:r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b="1" dirty="0">
                  <a:latin typeface="Agency FB" panose="020B0503020202020204" pitchFamily="34" charset="0"/>
                </a:rPr>
                <a:t>MICRO DUAL SENSOR ETHERNET ELECTRO OPTIC UNIT</a:t>
              </a:r>
            </a:p>
          </p:txBody>
        </p:sp>
        <p:sp>
          <p:nvSpPr>
            <p:cNvPr id="6" name="Text 16">
              <a:extLst>
                <a:ext uri="{FF2B5EF4-FFF2-40B4-BE49-F238E27FC236}">
                  <a16:creationId xmlns:a16="http://schemas.microsoft.com/office/drawing/2014/main" id="{2598BDA8-522F-F548-49CE-198609157D2E}"/>
                </a:ext>
              </a:extLst>
            </p:cNvPr>
            <p:cNvSpPr/>
            <p:nvPr/>
          </p:nvSpPr>
          <p:spPr>
            <a:xfrm>
              <a:off x="9100805" y="490851"/>
              <a:ext cx="1335009" cy="290995"/>
            </a:xfrm>
            <a:prstGeom prst="rect">
              <a:avLst/>
            </a:prstGeom>
            <a:noFill/>
            <a:ln/>
          </p:spPr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16" kern="0" spc="363" dirty="0">
                  <a:latin typeface="+mj-lt"/>
                  <a:ea typeface="Trebuchet MS" pitchFamily="34" charset="-122"/>
                  <a:cs typeface="Trebuchet MS" pitchFamily="34" charset="-120"/>
                </a:rPr>
                <a:t>MICRO</a:t>
              </a:r>
              <a:endParaRPr lang="en-US" sz="816" dirty="0">
                <a:latin typeface="+mj-lt"/>
                <a:cs typeface="+mn-cs"/>
              </a:endParaRPr>
            </a:p>
          </p:txBody>
        </p:sp>
      </p:grp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3">
            <a:extLst>
              <a:ext uri="{FF2B5EF4-FFF2-40B4-BE49-F238E27FC236}">
                <a16:creationId xmlns:a16="http://schemas.microsoft.com/office/drawing/2014/main" id="{D5C0074B-6567-9F29-AE4B-FA97D0F046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298D718-605A-4C82-B281-4BB7A4633546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F27D3A8-A1C8-583B-3F0E-E3C7AD20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77575"/>
              </p:ext>
            </p:extLst>
          </p:nvPr>
        </p:nvGraphicFramePr>
        <p:xfrm>
          <a:off x="201613" y="1560513"/>
          <a:ext cx="6359525" cy="5843588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812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7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331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+mj-lt"/>
                        </a:rPr>
                        <a:t>CHASSIS</a:t>
                      </a: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+mj-lt"/>
                          <a:ea typeface="Calibri"/>
                          <a:cs typeface="Arial"/>
                        </a:rPr>
                        <a:t>MATERIALS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  <a:ea typeface="Calibri"/>
                          <a:cs typeface="Arial"/>
                        </a:rPr>
                        <a:t>PETG-CF or Aluminum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331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LWIR SENSOR</a:t>
                      </a:r>
                      <a:endParaRPr lang="en-US" sz="8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DETECTOR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Uncooled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VOx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FPA </a:t>
                      </a:r>
                      <a:endParaRPr lang="en-US" sz="1000" dirty="0"/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RESOLUTION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640 × 512 </a:t>
                      </a:r>
                      <a:endParaRPr lang="en-US" sz="1000" dirty="0"/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PIXEL PITCH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endParaRPr lang="en-US" sz="1000" dirty="0"/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FRAME RATE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 fps</a:t>
                      </a:r>
                      <a:endParaRPr lang="en-US" sz="1000" dirty="0"/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SPECTRAL RANGE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- 14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endParaRPr lang="en-US" sz="1000" dirty="0"/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FOCAL LENGTH OPTIONS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6.8 / 9.1 / 13 / 19 / 25 mm</a:t>
                      </a:r>
                      <a:endParaRPr lang="en-US" sz="1000" dirty="0"/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DIGITAL ZOOM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x8</a:t>
                      </a:r>
                      <a:endParaRPr lang="en-US" sz="1000" dirty="0"/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331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DAY SENSOR</a:t>
                      </a:r>
                      <a:endParaRPr lang="en-US" sz="8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SENSOR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 1/2.5-inch PixelPlus2.2µm pixel </a:t>
                      </a:r>
                      <a:endParaRPr lang="en-US" sz="1000" dirty="0"/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RESOLUTION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Arial"/>
                        </a:rPr>
                        <a:t>1920x1080 60 FPS</a:t>
                      </a: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WDR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85db</a:t>
                      </a:r>
                      <a:endParaRPr lang="en-US" sz="1000" dirty="0"/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SHUTTER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Rolling</a:t>
                      </a:r>
                      <a:endParaRPr lang="en-US" sz="1000" dirty="0"/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LENS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3.6mm / 6mm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5391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ETHERNET INTERFACE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H.265/H.264 Ethernet/RTSP/ONVIF</a:t>
                      </a:r>
                      <a:b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stream: 1920×1080 / 1280×720 pixels</a:t>
                      </a:r>
                      <a:b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stream: D1, VGA, 640×360 pixels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ELECTRIC INTERFACE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Arial"/>
                        </a:rPr>
                        <a:t>D38999 / 24WB35PN (Cable mating connector 26WB35SN)</a:t>
                      </a:r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909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POWER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9-36 VDC, 3W Nominal Consumption (250mA@12VDC)</a:t>
                      </a:r>
                    </a:p>
                  </a:txBody>
                  <a:tcPr marL="91446" marR="91446" marT="48339" marB="48339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401502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FOV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: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9.1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48.3° × 38.7°;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13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33.9° × 27.1°; 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19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23.0° × 18.4°;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25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17.3° × 14.0°;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9" marB="483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58829">
                <a:tc gridSpan="2">
                  <a:txBody>
                    <a:bodyPr/>
                    <a:lstStyle/>
                    <a:p>
                      <a:r>
                        <a:rPr lang="en-US" sz="1000" dirty="0"/>
                        <a:t>4G Modem Module (Optional) </a:t>
                      </a:r>
                    </a:p>
                  </a:txBody>
                  <a:tcPr marL="91446" marR="91446" marT="48339" marB="48339"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grpSp>
        <p:nvGrpSpPr>
          <p:cNvPr id="90157" name="Group 7">
            <a:extLst>
              <a:ext uri="{FF2B5EF4-FFF2-40B4-BE49-F238E27FC236}">
                <a16:creationId xmlns:a16="http://schemas.microsoft.com/office/drawing/2014/main" id="{2BEF0D7B-54B3-7A8C-650E-3DF343FDD439}"/>
              </a:ext>
            </a:extLst>
          </p:cNvPr>
          <p:cNvGrpSpPr>
            <a:grpSpLocks/>
          </p:cNvGrpSpPr>
          <p:nvPr/>
        </p:nvGrpSpPr>
        <p:grpSpPr bwMode="auto">
          <a:xfrm>
            <a:off x="201613" y="487363"/>
            <a:ext cx="6359525" cy="998537"/>
            <a:chOff x="6386513" y="634111"/>
            <a:chExt cx="6821488" cy="1006650"/>
          </a:xfrm>
        </p:grpSpPr>
        <p:sp>
          <p:nvSpPr>
            <p:cNvPr id="90159" name="Title 1">
              <a:extLst>
                <a:ext uri="{FF2B5EF4-FFF2-40B4-BE49-F238E27FC236}">
                  <a16:creationId xmlns:a16="http://schemas.microsoft.com/office/drawing/2014/main" id="{266A5534-51AF-3E85-D554-4862BAFDE8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6513" y="967660"/>
              <a:ext cx="6821488" cy="673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>
                  <a:latin typeface="Agency FB" panose="020B0503020202020204" pitchFamily="34" charset="0"/>
                </a:rPr>
                <a:t>FUSION</a:t>
              </a:r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b="1" dirty="0">
                  <a:latin typeface="Agency FB" panose="020B0503020202020204" pitchFamily="34" charset="0"/>
                </a:rPr>
                <a:t>MICRO DUAL SENSOR ETHERNET ELECTRO OPTIC UNIT</a:t>
              </a:r>
            </a:p>
          </p:txBody>
        </p:sp>
        <p:sp>
          <p:nvSpPr>
            <p:cNvPr id="5" name="Text 16">
              <a:extLst>
                <a:ext uri="{FF2B5EF4-FFF2-40B4-BE49-F238E27FC236}">
                  <a16:creationId xmlns:a16="http://schemas.microsoft.com/office/drawing/2014/main" id="{ACCAEAF5-20F6-6BA1-FB68-C159C58D533C}"/>
                </a:ext>
              </a:extLst>
            </p:cNvPr>
            <p:cNvSpPr/>
            <p:nvPr/>
          </p:nvSpPr>
          <p:spPr>
            <a:xfrm>
              <a:off x="9058234" y="634111"/>
              <a:ext cx="1335009" cy="291272"/>
            </a:xfrm>
            <a:prstGeom prst="rect">
              <a:avLst/>
            </a:prstGeom>
            <a:noFill/>
            <a:ln/>
          </p:spPr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16" kern="0" spc="363" dirty="0">
                  <a:latin typeface="+mj-lt"/>
                  <a:ea typeface="Trebuchet MS" pitchFamily="34" charset="-122"/>
                  <a:cs typeface="Trebuchet MS" pitchFamily="34" charset="-120"/>
                </a:rPr>
                <a:t>MICRO</a:t>
              </a:r>
              <a:endParaRPr lang="en-US" sz="816" dirty="0">
                <a:latin typeface="+mj-lt"/>
                <a:cs typeface="+mn-cs"/>
              </a:endParaRPr>
            </a:p>
          </p:txBody>
        </p:sp>
      </p:grpSp>
      <p:pic>
        <p:nvPicPr>
          <p:cNvPr id="90158" name="Picture 6">
            <a:extLst>
              <a:ext uri="{FF2B5EF4-FFF2-40B4-BE49-F238E27FC236}">
                <a16:creationId xmlns:a16="http://schemas.microsoft.com/office/drawing/2014/main" id="{C5C10640-EB96-6B2C-8AC7-880D69A70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7" t="12724" r="12434" b="2588"/>
          <a:stretch>
            <a:fillRect/>
          </a:stretch>
        </p:blipFill>
        <p:spPr bwMode="auto">
          <a:xfrm>
            <a:off x="4146550" y="7351713"/>
            <a:ext cx="2474913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C51EE-60A4-4529-979F-3ED1FCE25130}" type="slidenum">
              <a:rPr lang="en-US" altLang="en-US" smtClean="0"/>
              <a:pPr/>
              <a:t>12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56756" y="6670219"/>
            <a:ext cx="3386744" cy="189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55478" y="2393040"/>
            <a:ext cx="3245198" cy="198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19869" y="8603566"/>
            <a:ext cx="5957634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r>
              <a:rPr lang="en-US" sz="1200" b="1" dirty="0" err="1">
                <a:latin typeface="+mj-lt"/>
              </a:rPr>
              <a:t>microFusion</a:t>
            </a:r>
            <a:r>
              <a:rPr lang="en-US" sz="1200" b="1" dirty="0">
                <a:latin typeface="+mj-lt"/>
              </a:rPr>
              <a:t> includes:</a:t>
            </a:r>
          </a:p>
          <a:p>
            <a:r>
              <a:rPr lang="en-US" sz="1200" dirty="0">
                <a:latin typeface="+mj-lt"/>
              </a:rPr>
              <a:t>Day Sensor, LWIR Sensor, Bracket, Ethernet encoder, wired connectors.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19869" y="4665556"/>
            <a:ext cx="3772696" cy="183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6165" y="2291283"/>
            <a:ext cx="3103944" cy="2231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18256" y="401857"/>
            <a:ext cx="6821488" cy="1016884"/>
            <a:chOff x="0" y="225396"/>
            <a:chExt cx="6821488" cy="1016884"/>
          </a:xfrm>
        </p:grpSpPr>
        <p:sp>
          <p:nvSpPr>
            <p:cNvPr id="13" name="Title 1">
              <a:extLst>
                <a:ext uri="{FF2B5EF4-FFF2-40B4-BE49-F238E27FC236}">
                  <a16:creationId xmlns:a16="http://schemas.microsoft.com/office/drawing/2014/main" id="{47CAF9AB-CCD1-0531-C51D-F9A15330AFE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0" y="569180"/>
              <a:ext cx="6821488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algn="ctr" defTabSz="685800" eaLnBrk="1" hangingPunct="1">
                <a:lnSpc>
                  <a:spcPct val="90000"/>
                </a:lnSpc>
              </a:pPr>
              <a:r>
                <a:rPr lang="en-US" altLang="en-US" sz="4000" b="1" dirty="0">
                  <a:latin typeface="Agency FB" pitchFamily="34" charset="0"/>
                </a:rPr>
                <a:t>FUSION</a:t>
              </a:r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b="1" dirty="0">
                  <a:latin typeface="Agency FB" panose="020B0503020202020204" pitchFamily="34" charset="0"/>
                </a:rPr>
                <a:t>MICRO DUAL SENSOR ETHERNET ELECTRO OPTIC UNIT</a:t>
              </a:r>
            </a:p>
          </p:txBody>
        </p:sp>
        <p:sp>
          <p:nvSpPr>
            <p:cNvPr id="14" name="Text 16">
              <a:extLst>
                <a:ext uri="{FF2B5EF4-FFF2-40B4-BE49-F238E27FC236}">
                  <a16:creationId xmlns:a16="http://schemas.microsoft.com/office/drawing/2014/main" id="{73F21B2D-0923-F28A-D5FB-8CA2A4944EF0}"/>
                </a:ext>
              </a:extLst>
            </p:cNvPr>
            <p:cNvSpPr/>
            <p:nvPr/>
          </p:nvSpPr>
          <p:spPr>
            <a:xfrm>
              <a:off x="2714936" y="225396"/>
              <a:ext cx="1334549" cy="290512"/>
            </a:xfrm>
            <a:prstGeom prst="rect">
              <a:avLst/>
            </a:prstGeom>
            <a:noFill/>
            <a:ln/>
          </p:spPr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16" kern="0" spc="363" dirty="0">
                  <a:latin typeface="+mj-lt"/>
                  <a:ea typeface="Trebuchet MS" pitchFamily="34" charset="-122"/>
                  <a:cs typeface="Trebuchet MS" pitchFamily="34" charset="-120"/>
                </a:rPr>
                <a:t>MICRO</a:t>
              </a:r>
              <a:endParaRPr lang="en-US" sz="816" dirty="0">
                <a:latin typeface="+mj-lt"/>
                <a:cs typeface="+mn-cs"/>
              </a:endParaRPr>
            </a:p>
          </p:txBody>
        </p:sp>
      </p:grp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19869" y="1403599"/>
            <a:ext cx="5961062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DIMENSIONS:</a:t>
            </a:r>
            <a:r>
              <a:rPr lang="en-US" altLang="en-US" sz="1400" dirty="0">
                <a:latin typeface="Roboto" panose="02000000000000000000" pitchFamily="2" charset="0"/>
              </a:rPr>
              <a:t> </a:t>
            </a:r>
            <a:r>
              <a:rPr lang="en-US" altLang="en-US" sz="1400" b="1" dirty="0">
                <a:latin typeface="Roboto" panose="02000000000000000000" pitchFamily="2" charset="0"/>
                <a:sym typeface="Roboto" panose="02000000000000000000" pitchFamily="2" charset="0"/>
              </a:rPr>
              <a:t>(mm) </a:t>
            </a:r>
            <a:r>
              <a:rPr lang="en-US" sz="1400" dirty="0">
                <a:latin typeface="+mj-lt"/>
              </a:rPr>
              <a:t>53x44x57.4  Ø14 Ø18.7 </a:t>
            </a:r>
            <a:endParaRPr lang="en-US" altLang="en-US" sz="1400" dirty="0">
              <a:latin typeface="+mj-lt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Roboto" panose="02000000000000000000" pitchFamily="2" charset="0"/>
                <a:sym typeface="Roboto" panose="02000000000000000000" pitchFamily="2" charset="0"/>
              </a:rPr>
              <a:t>WEIGHT: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100 g (D38999 connector)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Slide Number Placeholder 3">
            <a:extLst>
              <a:ext uri="{FF2B5EF4-FFF2-40B4-BE49-F238E27FC236}">
                <a16:creationId xmlns:a16="http://schemas.microsoft.com/office/drawing/2014/main" id="{40B2B7CD-B773-B68E-243D-B06C32A404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AEC8B07-E7A8-44C1-9C21-BDDCB34740EB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13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AD8271-0E13-6960-A691-5854B6E96D52}"/>
              </a:ext>
            </a:extLst>
          </p:cNvPr>
          <p:cNvSpPr txBox="1"/>
          <p:nvPr/>
        </p:nvSpPr>
        <p:spPr>
          <a:xfrm>
            <a:off x="1676400" y="196850"/>
            <a:ext cx="4076700" cy="219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20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20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grpSp>
        <p:nvGrpSpPr>
          <p:cNvPr id="89094" name="Group 3">
            <a:extLst>
              <a:ext uri="{FF2B5EF4-FFF2-40B4-BE49-F238E27FC236}">
                <a16:creationId xmlns:a16="http://schemas.microsoft.com/office/drawing/2014/main" id="{F060999B-0303-B821-0E61-9A7894309035}"/>
              </a:ext>
            </a:extLst>
          </p:cNvPr>
          <p:cNvGrpSpPr>
            <a:grpSpLocks/>
          </p:cNvGrpSpPr>
          <p:nvPr/>
        </p:nvGrpSpPr>
        <p:grpSpPr bwMode="auto">
          <a:xfrm>
            <a:off x="141288" y="472295"/>
            <a:ext cx="6359525" cy="1013606"/>
            <a:chOff x="6386513" y="486868"/>
            <a:chExt cx="6821488" cy="1020867"/>
          </a:xfrm>
        </p:grpSpPr>
        <p:sp>
          <p:nvSpPr>
            <p:cNvPr id="89095" name="Title 1">
              <a:extLst>
                <a:ext uri="{FF2B5EF4-FFF2-40B4-BE49-F238E27FC236}">
                  <a16:creationId xmlns:a16="http://schemas.microsoft.com/office/drawing/2014/main" id="{ECC28A73-2BC7-D1F9-B7DD-FE840061C2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6513" y="834635"/>
              <a:ext cx="6821488" cy="67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>
                  <a:solidFill>
                    <a:schemeClr val="tx2"/>
                  </a:solidFill>
                  <a:latin typeface="Agency FB" panose="020B0503020202020204" pitchFamily="34" charset="0"/>
                </a:rPr>
                <a:t>SITUATIONAL</a:t>
              </a:r>
              <a:r>
                <a:rPr lang="en-US" altLang="en-US" sz="4000" dirty="0">
                  <a:latin typeface="Agency FB" panose="020B0503020202020204" pitchFamily="34" charset="0"/>
                </a:rPr>
                <a:t>AWARENESS</a:t>
              </a:r>
              <a:endParaRPr lang="en-US" altLang="en-US" sz="4000" b="1" dirty="0">
                <a:latin typeface="Agency FB" panose="020B0503020202020204" pitchFamily="34" charset="0"/>
              </a:endParaRPr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600" b="1" dirty="0">
                  <a:latin typeface="Agency FB" panose="020B0503020202020204" pitchFamily="34" charset="0"/>
                </a:rPr>
                <a:t>MICRO 180/360 ELECTRO-OPTIC PANORAMIC STARING SYSTEM</a:t>
              </a:r>
              <a:endParaRPr lang="en-US" altLang="en-US" sz="1600" dirty="0">
                <a:latin typeface="Agency FB" panose="020B0503020202020204" pitchFamily="34" charset="0"/>
              </a:endParaRPr>
            </a:p>
          </p:txBody>
        </p:sp>
        <p:sp>
          <p:nvSpPr>
            <p:cNvPr id="6" name="Text 16">
              <a:extLst>
                <a:ext uri="{FF2B5EF4-FFF2-40B4-BE49-F238E27FC236}">
                  <a16:creationId xmlns:a16="http://schemas.microsoft.com/office/drawing/2014/main" id="{2598BDA8-522F-F548-49CE-198609157D2E}"/>
                </a:ext>
              </a:extLst>
            </p:cNvPr>
            <p:cNvSpPr/>
            <p:nvPr/>
          </p:nvSpPr>
          <p:spPr>
            <a:xfrm>
              <a:off x="7507499" y="486868"/>
              <a:ext cx="1335009" cy="290995"/>
            </a:xfrm>
            <a:prstGeom prst="rect">
              <a:avLst/>
            </a:prstGeom>
            <a:noFill/>
            <a:ln/>
          </p:spPr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16" b="1" kern="0" spc="363" dirty="0">
                  <a:latin typeface="+mj-lt"/>
                  <a:ea typeface="Trebuchet MS" pitchFamily="34" charset="-122"/>
                  <a:cs typeface="Trebuchet MS" pitchFamily="34" charset="-120"/>
                </a:rPr>
                <a:t>MICRO</a:t>
              </a:r>
              <a:endParaRPr lang="en-US" sz="816" b="1" dirty="0">
                <a:latin typeface="+mj-lt"/>
                <a:cs typeface="+mn-cs"/>
              </a:endParaRPr>
            </a:p>
          </p:txBody>
        </p:sp>
      </p:grpSp>
      <p:pic>
        <p:nvPicPr>
          <p:cNvPr id="4" name="Picture 2">
            <a:extLst>
              <a:ext uri="{FF2B5EF4-FFF2-40B4-BE49-F238E27FC236}">
                <a16:creationId xmlns:a16="http://schemas.microsoft.com/office/drawing/2014/main" id="{B5C7E871-613F-EC05-73C4-265349019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3396" y="2021147"/>
            <a:ext cx="5775308" cy="3535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AF0CEE-8B85-712E-54A0-F81312FBB56B}"/>
              </a:ext>
            </a:extLst>
          </p:cNvPr>
          <p:cNvSpPr txBox="1"/>
          <p:nvPr/>
        </p:nvSpPr>
        <p:spPr>
          <a:xfrm>
            <a:off x="562970" y="5956321"/>
            <a:ext cx="56457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Continuous panoramic surveillance across the visible and LWIR spectra, combining multi-sensor coverage, AI-assisted detection and tracking, and networked integration for manned and unmanned platforms.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2901093851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3">
            <a:extLst>
              <a:ext uri="{FF2B5EF4-FFF2-40B4-BE49-F238E27FC236}">
                <a16:creationId xmlns:a16="http://schemas.microsoft.com/office/drawing/2014/main" id="{96AB7548-1BC9-D6C2-C484-804169DCEE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49554CF-5C36-4B15-A190-09C750DE9BA3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FBED8FB-D65B-3DB9-B7C2-19CA9284D9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178124"/>
              </p:ext>
            </p:extLst>
          </p:nvPr>
        </p:nvGraphicFramePr>
        <p:xfrm>
          <a:off x="201613" y="1550988"/>
          <a:ext cx="6359525" cy="488783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812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7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068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2"/>
                          </a:solidFill>
                          <a:latin typeface="+mj-lt"/>
                        </a:rPr>
                        <a:t>CHASSIS</a:t>
                      </a: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+mj-lt"/>
                          <a:ea typeface="Calibri"/>
                          <a:cs typeface="Arial"/>
                        </a:rPr>
                        <a:t>MATERIALS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  <a:ea typeface="Calibri"/>
                          <a:cs typeface="Arial"/>
                        </a:rPr>
                        <a:t>Powder Painted Aluminum 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068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LWIR </a:t>
                      </a:r>
                      <a:r>
                        <a:rPr kumimoji="0" 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SENSOR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DETECTOR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4x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Uncooled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VOx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FPA 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RESOLUTION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640 × 512 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PIXEL PITCH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FRAME RATE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 fps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SPECTRAL RANGE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- 14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μm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FOV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9.1 mm: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48.3° × 38.7°</a:t>
                      </a: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DIGITAL ZOOM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x8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9068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SENSOR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 x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4K Day Camera IMX678 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RESOLUTION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3840x2160 (8MP) UHD 30fps</a:t>
                      </a:r>
                      <a:endParaRPr lang="en-US" sz="1000" dirty="0"/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FOV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(H) 57.1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°</a:t>
                      </a:r>
                      <a:r>
                        <a:rPr lang="en-US" sz="1000" baseline="0" dirty="0"/>
                        <a:t> (V) 30.4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°</a:t>
                      </a:r>
                      <a:r>
                        <a:rPr lang="en-US" sz="1000" baseline="0" dirty="0"/>
                        <a:t> (D) 66.3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°</a:t>
                      </a:r>
                      <a:endParaRPr lang="en-US" sz="1000" dirty="0"/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367701"/>
                  </a:ext>
                </a:extLst>
              </a:tr>
              <a:tr h="26203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SOFTWARE INTERFACE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H.265/H.264 Ethernet/RTSP/ONVIF</a:t>
                      </a:r>
                      <a:endParaRPr lang="en-US" sz="10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ELECTRIC INTERFACE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D38999/24WB35PN</a:t>
                      </a: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POWER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	</a:t>
                      </a:r>
                      <a:endParaRPr lang="en-US" sz="10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A@24VDC (12-40VDC)</a:t>
                      </a:r>
                    </a:p>
                  </a:txBody>
                  <a:tcPr marL="91446" marR="91446" marT="48335" marB="48335"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" b="1" dirty="0">
                        <a:solidFill>
                          <a:schemeClr val="tx2"/>
                        </a:solidFill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" dirty="0">
                        <a:latin typeface="+mj-lt"/>
                      </a:endParaRPr>
                    </a:p>
                  </a:txBody>
                  <a:tcPr marL="91446" marR="91446" marT="48335" marB="48335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906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2"/>
                          </a:solidFill>
                          <a:latin typeface="+mj-lt"/>
                        </a:rPr>
                        <a:t>INS GPS IMU</a:t>
                      </a:r>
                    </a:p>
                  </a:txBody>
                  <a:tcPr marL="91446" marR="91446" marT="48335" marB="48335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</a:rPr>
                        <a:t>Optional</a:t>
                      </a:r>
                    </a:p>
                  </a:txBody>
                  <a:tcPr marL="91446" marR="91446" marT="48335" marB="48335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  <p:pic>
        <p:nvPicPr>
          <p:cNvPr id="87100" name="Picture 2">
            <a:extLst>
              <a:ext uri="{FF2B5EF4-FFF2-40B4-BE49-F238E27FC236}">
                <a16:creationId xmlns:a16="http://schemas.microsoft.com/office/drawing/2014/main" id="{9BDDD13E-1BE7-E311-4D99-24D80CD1A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65992" y="1326898"/>
            <a:ext cx="2092008" cy="161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3DF896-773B-DE04-07F4-1CF0E2DF21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39" b="89689" l="4493" r="93894">
                        <a14:foregroundMark x1="16590" y1="9728" x2="16590" y2="9728"/>
                        <a14:foregroundMark x1="4608" y1="10117" x2="4608" y2="10117"/>
                        <a14:foregroundMark x1="93894" y1="9339" x2="93894" y2="93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1241" y="6495065"/>
            <a:ext cx="4915522" cy="2910804"/>
          </a:xfrm>
          <a:prstGeom prst="rect">
            <a:avLst/>
          </a:prstGeom>
        </p:spPr>
      </p:pic>
      <p:grpSp>
        <p:nvGrpSpPr>
          <p:cNvPr id="5" name="Group 3">
            <a:extLst>
              <a:ext uri="{FF2B5EF4-FFF2-40B4-BE49-F238E27FC236}">
                <a16:creationId xmlns:a16="http://schemas.microsoft.com/office/drawing/2014/main" id="{CE357FF7-4D4B-09B8-B70A-7950323A37FB}"/>
              </a:ext>
            </a:extLst>
          </p:cNvPr>
          <p:cNvGrpSpPr>
            <a:grpSpLocks/>
          </p:cNvGrpSpPr>
          <p:nvPr/>
        </p:nvGrpSpPr>
        <p:grpSpPr bwMode="auto">
          <a:xfrm>
            <a:off x="141288" y="472295"/>
            <a:ext cx="6359525" cy="1013606"/>
            <a:chOff x="6386513" y="486868"/>
            <a:chExt cx="6821488" cy="1020867"/>
          </a:xfrm>
        </p:grpSpPr>
        <p:sp>
          <p:nvSpPr>
            <p:cNvPr id="6" name="Title 1">
              <a:extLst>
                <a:ext uri="{FF2B5EF4-FFF2-40B4-BE49-F238E27FC236}">
                  <a16:creationId xmlns:a16="http://schemas.microsoft.com/office/drawing/2014/main" id="{81E1C062-EFB9-6926-9D90-A7035B74FD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6513" y="834635"/>
              <a:ext cx="6821488" cy="67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>
                  <a:solidFill>
                    <a:schemeClr val="tx2"/>
                  </a:solidFill>
                  <a:latin typeface="Agency FB" panose="020B0503020202020204" pitchFamily="34" charset="0"/>
                </a:rPr>
                <a:t>SITUATIONAL</a:t>
              </a:r>
              <a:r>
                <a:rPr lang="en-US" altLang="en-US" sz="4000" dirty="0">
                  <a:latin typeface="Agency FB" panose="020B0503020202020204" pitchFamily="34" charset="0"/>
                </a:rPr>
                <a:t>AWARENESS</a:t>
              </a:r>
              <a:endParaRPr lang="en-US" altLang="en-US" sz="4000" b="1" dirty="0">
                <a:latin typeface="Agency FB" panose="020B0503020202020204" pitchFamily="34" charset="0"/>
              </a:endParaRPr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600" b="1" dirty="0">
                  <a:latin typeface="Agency FB" panose="020B0503020202020204" pitchFamily="34" charset="0"/>
                </a:rPr>
                <a:t>MICRO 180/360 ELECTRO-OPTIC PANORAMIC STARING SYSTEM</a:t>
              </a:r>
              <a:endParaRPr lang="en-US" altLang="en-US" sz="1600" dirty="0">
                <a:latin typeface="Agency FB" panose="020B0503020202020204" pitchFamily="34" charset="0"/>
              </a:endParaRPr>
            </a:p>
          </p:txBody>
        </p:sp>
        <p:sp>
          <p:nvSpPr>
            <p:cNvPr id="7" name="Text 16">
              <a:extLst>
                <a:ext uri="{FF2B5EF4-FFF2-40B4-BE49-F238E27FC236}">
                  <a16:creationId xmlns:a16="http://schemas.microsoft.com/office/drawing/2014/main" id="{81E930E5-E5B5-411B-0B27-4C5AC7DFD9F3}"/>
                </a:ext>
              </a:extLst>
            </p:cNvPr>
            <p:cNvSpPr/>
            <p:nvPr/>
          </p:nvSpPr>
          <p:spPr>
            <a:xfrm>
              <a:off x="7507499" y="486868"/>
              <a:ext cx="1335009" cy="290995"/>
            </a:xfrm>
            <a:prstGeom prst="rect">
              <a:avLst/>
            </a:prstGeom>
            <a:noFill/>
            <a:ln/>
          </p:spPr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16" b="1" kern="0" spc="363" dirty="0">
                  <a:latin typeface="+mj-lt"/>
                  <a:ea typeface="Trebuchet MS" pitchFamily="34" charset="-122"/>
                  <a:cs typeface="Trebuchet MS" pitchFamily="34" charset="-120"/>
                </a:rPr>
                <a:t>MICRO</a:t>
              </a:r>
              <a:endParaRPr lang="en-US" sz="816" b="1" dirty="0">
                <a:latin typeface="+mj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843316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10">
            <a:extLst>
              <a:ext uri="{FF2B5EF4-FFF2-40B4-BE49-F238E27FC236}">
                <a16:creationId xmlns:a16="http://schemas.microsoft.com/office/drawing/2014/main" id="{89B17B0F-52AC-8637-8BB8-1288AC8FB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95305E43-E620-4A5C-92C0-C4BEF4491D7F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15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E0073D7-FC94-7BDF-31E3-4E2D8DB3AF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1552575"/>
            <a:ext cx="5961063" cy="30777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DIMENSIONS:</a:t>
            </a:r>
            <a:r>
              <a:rPr lang="en-US" altLang="en-US" sz="1400" dirty="0">
                <a:latin typeface="Roboto" panose="02000000000000000000" pitchFamily="2" charset="0"/>
              </a:rPr>
              <a:t> </a:t>
            </a:r>
            <a:r>
              <a:rPr lang="en-US" altLang="en-US" sz="1400" b="1" dirty="0">
                <a:latin typeface="Roboto" panose="02000000000000000000" pitchFamily="2" charset="0"/>
                <a:sym typeface="Roboto" panose="02000000000000000000" pitchFamily="2" charset="0"/>
              </a:rPr>
              <a:t>(mm) </a:t>
            </a:r>
            <a:r>
              <a:rPr lang="en-US" sz="1400" dirty="0">
                <a:latin typeface="+mj-lt"/>
              </a:rPr>
              <a:t>53x44x57.4</a:t>
            </a:r>
            <a:endParaRPr lang="en-US" altLang="en-US" sz="1400" dirty="0">
              <a:latin typeface="+mj-lt"/>
              <a:sym typeface="Roboto" panose="02000000000000000000" pitchFamily="2" charset="0"/>
            </a:endParaRPr>
          </a:p>
        </p:txBody>
      </p:sp>
      <p:pic>
        <p:nvPicPr>
          <p:cNvPr id="91143" name="Picture 9">
            <a:extLst>
              <a:ext uri="{FF2B5EF4-FFF2-40B4-BE49-F238E27FC236}">
                <a16:creationId xmlns:a16="http://schemas.microsoft.com/office/drawing/2014/main" id="{5ED37F62-0088-9944-56EF-C2A6EEBEE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15000" contrast="5000"/>
          </a:blip>
          <a:stretch>
            <a:fillRect/>
          </a:stretch>
        </p:blipFill>
        <p:spPr bwMode="auto">
          <a:xfrm>
            <a:off x="1281301" y="5532121"/>
            <a:ext cx="4641027" cy="252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4" name="Picture 10">
            <a:extLst>
              <a:ext uri="{FF2B5EF4-FFF2-40B4-BE49-F238E27FC236}">
                <a16:creationId xmlns:a16="http://schemas.microsoft.com/office/drawing/2014/main" id="{C415F9AF-F79A-BC43-211C-AEFAF128F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15000" contrast="5000"/>
          </a:blip>
          <a:stretch>
            <a:fillRect/>
          </a:stretch>
        </p:blipFill>
        <p:spPr bwMode="auto">
          <a:xfrm>
            <a:off x="3024189" y="2890066"/>
            <a:ext cx="3551872" cy="166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5" name="Picture 11">
            <a:extLst>
              <a:ext uri="{FF2B5EF4-FFF2-40B4-BE49-F238E27FC236}">
                <a16:creationId xmlns:a16="http://schemas.microsoft.com/office/drawing/2014/main" id="{BC67F54B-D74E-41E0-DB8B-9570FB5E6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lum bright="15000" contrast="5000"/>
          </a:blip>
          <a:stretch>
            <a:fillRect/>
          </a:stretch>
        </p:blipFill>
        <p:spPr bwMode="auto">
          <a:xfrm>
            <a:off x="381000" y="2818130"/>
            <a:ext cx="2238765" cy="22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3">
            <a:extLst>
              <a:ext uri="{FF2B5EF4-FFF2-40B4-BE49-F238E27FC236}">
                <a16:creationId xmlns:a16="http://schemas.microsoft.com/office/drawing/2014/main" id="{786621C4-3F0E-E619-E091-D3EE4BA36BA9}"/>
              </a:ext>
            </a:extLst>
          </p:cNvPr>
          <p:cNvGrpSpPr>
            <a:grpSpLocks/>
          </p:cNvGrpSpPr>
          <p:nvPr/>
        </p:nvGrpSpPr>
        <p:grpSpPr bwMode="auto">
          <a:xfrm>
            <a:off x="141288" y="472295"/>
            <a:ext cx="6359525" cy="1013606"/>
            <a:chOff x="6386513" y="486868"/>
            <a:chExt cx="6821488" cy="1020867"/>
          </a:xfrm>
        </p:grpSpPr>
        <p:sp>
          <p:nvSpPr>
            <p:cNvPr id="3" name="Title 1">
              <a:extLst>
                <a:ext uri="{FF2B5EF4-FFF2-40B4-BE49-F238E27FC236}">
                  <a16:creationId xmlns:a16="http://schemas.microsoft.com/office/drawing/2014/main" id="{1ED395DF-B00D-3BB4-2AAC-DD4D2E2BD9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6513" y="834635"/>
              <a:ext cx="6821488" cy="67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>
                  <a:solidFill>
                    <a:schemeClr val="tx2"/>
                  </a:solidFill>
                  <a:latin typeface="Agency FB" panose="020B0503020202020204" pitchFamily="34" charset="0"/>
                </a:rPr>
                <a:t>SITUATIONAL</a:t>
              </a:r>
              <a:r>
                <a:rPr lang="en-US" altLang="en-US" sz="4000" dirty="0">
                  <a:latin typeface="Agency FB" panose="020B0503020202020204" pitchFamily="34" charset="0"/>
                </a:rPr>
                <a:t>AWARENESS</a:t>
              </a:r>
              <a:endParaRPr lang="en-US" altLang="en-US" sz="4000" b="1" dirty="0">
                <a:latin typeface="Agency FB" panose="020B0503020202020204" pitchFamily="34" charset="0"/>
              </a:endParaRPr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600" b="1" dirty="0">
                  <a:latin typeface="Agency FB" panose="020B0503020202020204" pitchFamily="34" charset="0"/>
                </a:rPr>
                <a:t>MICRO 180/360 ELECTRO-OPTIC PANORAMIC STARING SYSTEM</a:t>
              </a:r>
              <a:endParaRPr lang="en-US" altLang="en-US" sz="1600" dirty="0">
                <a:latin typeface="Agency FB" panose="020B0503020202020204" pitchFamily="34" charset="0"/>
              </a:endParaRPr>
            </a:p>
          </p:txBody>
        </p:sp>
        <p:sp>
          <p:nvSpPr>
            <p:cNvPr id="5" name="Text 16">
              <a:extLst>
                <a:ext uri="{FF2B5EF4-FFF2-40B4-BE49-F238E27FC236}">
                  <a16:creationId xmlns:a16="http://schemas.microsoft.com/office/drawing/2014/main" id="{9672F482-47E0-1B65-B58F-8264B41F9B3A}"/>
                </a:ext>
              </a:extLst>
            </p:cNvPr>
            <p:cNvSpPr/>
            <p:nvPr/>
          </p:nvSpPr>
          <p:spPr>
            <a:xfrm>
              <a:off x="7507499" y="486868"/>
              <a:ext cx="1335009" cy="290995"/>
            </a:xfrm>
            <a:prstGeom prst="rect">
              <a:avLst/>
            </a:prstGeom>
            <a:noFill/>
            <a:ln/>
          </p:spPr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16" b="1" kern="0" spc="363" dirty="0">
                  <a:latin typeface="+mj-lt"/>
                  <a:ea typeface="Trebuchet MS" pitchFamily="34" charset="-122"/>
                  <a:cs typeface="Trebuchet MS" pitchFamily="34" charset="-120"/>
                </a:rPr>
                <a:t>MICRO</a:t>
              </a:r>
              <a:endParaRPr lang="en-US" sz="816" b="1" dirty="0">
                <a:latin typeface="+mj-lt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Content Placeholder 4" descr="20241009_085907.jpg">
            <a:extLst>
              <a:ext uri="{FF2B5EF4-FFF2-40B4-BE49-F238E27FC236}">
                <a16:creationId xmlns:a16="http://schemas.microsoft.com/office/drawing/2014/main" id="{CB8E4569-7DFE-9303-3A9C-699B1982BED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1"/>
          <a:stretch>
            <a:fillRect/>
          </a:stretch>
        </p:blipFill>
        <p:spPr>
          <a:xfrm>
            <a:off x="23813" y="0"/>
            <a:ext cx="6821487" cy="9906000"/>
          </a:xfrm>
        </p:spPr>
      </p:pic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C7C767B2-6589-8486-F06D-99AFE295E9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584E8C7-D4C8-45EC-8815-E908B20889AD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16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2616D8-5C29-20A1-BF73-948C9ACA4CF4}"/>
              </a:ext>
            </a:extLst>
          </p:cNvPr>
          <p:cNvSpPr/>
          <p:nvPr/>
        </p:nvSpPr>
        <p:spPr>
          <a:xfrm>
            <a:off x="34925" y="0"/>
            <a:ext cx="6823075" cy="9906000"/>
          </a:xfrm>
          <a:prstGeom prst="rect">
            <a:avLst/>
          </a:prstGeom>
          <a:solidFill>
            <a:srgbClr val="000000">
              <a:alpha val="40000"/>
            </a:srgb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0408015-2C1F-C84C-4E3F-00BCE4705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50" y="6927850"/>
            <a:ext cx="6630988" cy="215423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defTabSz="914400">
              <a:defRPr/>
            </a:pPr>
            <a:r>
              <a:rPr lang="en-US" sz="3600" b="1" dirty="0">
                <a:solidFill>
                  <a:schemeClr val="tx2"/>
                </a:solidFill>
                <a:latin typeface="Aptos Display" panose="02110004020202020204"/>
                <a:ea typeface="+mj-ea"/>
                <a:cs typeface="+mj-cs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See First. </a:t>
            </a:r>
            <a:r>
              <a:rPr lang="en-US" sz="3600" b="1" dirty="0">
                <a:solidFill>
                  <a:prstClr val="white"/>
                </a:solidFill>
                <a:latin typeface="+mj-lt"/>
                <a:ea typeface="+mj-ea"/>
                <a:cs typeface="+mj-cs"/>
              </a:rPr>
              <a:t>Act First.</a:t>
            </a:r>
            <a:endParaRPr lang="en-US" altLang="x-none" b="1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360°</a:t>
            </a:r>
            <a:r>
              <a:rPr lang="en-US" altLang="x-none" sz="1600" dirty="0">
                <a:latin typeface="+mj-lt"/>
                <a:cs typeface="+mn-cs"/>
              </a:rPr>
              <a:t>/180</a:t>
            </a:r>
            <a:r>
              <a:rPr lang="x-none" altLang="x-none" sz="1600" dirty="0">
                <a:latin typeface="+mj-lt"/>
                <a:cs typeface="+mn-cs"/>
              </a:rPr>
              <a:t>° </a:t>
            </a:r>
            <a:r>
              <a:rPr lang="en-US" altLang="x-none" sz="1600" dirty="0">
                <a:latin typeface="+mj-lt"/>
                <a:cs typeface="+mn-cs"/>
              </a:rPr>
              <a:t>8MP 4K </a:t>
            </a:r>
            <a:r>
              <a:rPr lang="x-none" altLang="x-none" sz="1600" dirty="0">
                <a:latin typeface="+mj-lt"/>
                <a:cs typeface="+mn-cs"/>
              </a:rPr>
              <a:t>Day</a:t>
            </a:r>
            <a:r>
              <a:rPr lang="en-US" altLang="x-none" sz="1600" dirty="0">
                <a:latin typeface="+mj-lt"/>
                <a:cs typeface="+mn-cs"/>
              </a:rPr>
              <a:t> (VIS) &amp; HD N</a:t>
            </a:r>
            <a:r>
              <a:rPr lang="x-none" altLang="x-none" sz="1600" dirty="0">
                <a:latin typeface="+mj-lt"/>
                <a:cs typeface="+mn-cs"/>
              </a:rPr>
              <a:t>ight </a:t>
            </a:r>
            <a:r>
              <a:rPr lang="en-US" altLang="x-none" sz="1600" dirty="0">
                <a:latin typeface="+mj-lt"/>
                <a:cs typeface="+mn-cs"/>
              </a:rPr>
              <a:t>C</a:t>
            </a:r>
            <a:r>
              <a:rPr lang="x-none" altLang="x-none" sz="1600" dirty="0">
                <a:latin typeface="+mj-lt"/>
                <a:cs typeface="+mn-cs"/>
              </a:rPr>
              <a:t>ontinuous </a:t>
            </a:r>
            <a:r>
              <a:rPr lang="en-US" altLang="x-none" sz="1600" dirty="0">
                <a:latin typeface="+mj-lt"/>
                <a:cs typeface="+mn-cs"/>
              </a:rPr>
              <a:t>C</a:t>
            </a:r>
            <a:r>
              <a:rPr lang="x-none" altLang="x-none" sz="1600" dirty="0">
                <a:latin typeface="+mj-lt"/>
                <a:cs typeface="+mn-cs"/>
              </a:rPr>
              <a:t>overage</a:t>
            </a:r>
            <a:r>
              <a:rPr lang="en-US" altLang="x-none" sz="1600" dirty="0">
                <a:latin typeface="+mj-lt"/>
                <a:cs typeface="+mn-cs"/>
              </a:rPr>
              <a:t> 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AI-assisted </a:t>
            </a:r>
            <a:r>
              <a:rPr lang="en-US" altLang="x-none" sz="1600" dirty="0">
                <a:latin typeface="+mj-lt"/>
                <a:cs typeface="+mn-cs"/>
              </a:rPr>
              <a:t>D</a:t>
            </a:r>
            <a:r>
              <a:rPr lang="x-none" altLang="x-none" sz="1600" dirty="0">
                <a:latin typeface="+mj-lt"/>
                <a:cs typeface="+mn-cs"/>
              </a:rPr>
              <a:t>etection</a:t>
            </a:r>
            <a:r>
              <a:rPr lang="en-US" altLang="x-none" sz="1600" dirty="0">
                <a:latin typeface="+mj-lt"/>
                <a:cs typeface="+mn-cs"/>
              </a:rPr>
              <a:t> &amp; Tracking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Modular </a:t>
            </a:r>
            <a:r>
              <a:rPr lang="en-US" altLang="x-none" sz="1600" dirty="0">
                <a:latin typeface="+mj-lt"/>
                <a:cs typeface="+mn-cs"/>
              </a:rPr>
              <a:t>I</a:t>
            </a:r>
            <a:r>
              <a:rPr lang="x-none" altLang="x-none" sz="1600" dirty="0">
                <a:latin typeface="+mj-lt"/>
                <a:cs typeface="+mn-cs"/>
              </a:rPr>
              <a:t>ntegration</a:t>
            </a:r>
            <a:r>
              <a:rPr lang="en-US" altLang="x-none" sz="1600" dirty="0">
                <a:latin typeface="+mj-lt"/>
                <a:cs typeface="+mn-cs"/>
              </a:rPr>
              <a:t> for Manned &amp; Unmanned Platforms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Rugged </a:t>
            </a:r>
            <a:r>
              <a:rPr lang="en-US" altLang="x-none" sz="1600" dirty="0">
                <a:latin typeface="+mj-lt"/>
                <a:cs typeface="+mn-cs"/>
              </a:rPr>
              <a:t>D</a:t>
            </a:r>
            <a:r>
              <a:rPr lang="x-none" altLang="x-none" sz="1600" dirty="0">
                <a:latin typeface="+mj-lt"/>
                <a:cs typeface="+mn-cs"/>
              </a:rPr>
              <a:t>esign</a:t>
            </a:r>
            <a:r>
              <a:rPr lang="en-US" altLang="x-none" sz="1600" dirty="0">
                <a:latin typeface="+mj-lt"/>
                <a:cs typeface="+mn-cs"/>
              </a:rPr>
              <a:t>, Hermetic Sealed IP-67, Nitrogen Purged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1Gbps Ethernet Interface, RTSP Streaming, Daisy Chain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12-40VDC Power Input</a:t>
            </a:r>
            <a:endParaRPr lang="x-none" altLang="x-none" sz="1600" dirty="0">
              <a:latin typeface="+mj-lt"/>
              <a:cs typeface="+mn-cs"/>
            </a:endParaRPr>
          </a:p>
        </p:txBody>
      </p:sp>
      <p:sp>
        <p:nvSpPr>
          <p:cNvPr id="20486" name="Title 1">
            <a:extLst>
              <a:ext uri="{FF2B5EF4-FFF2-40B4-BE49-F238E27FC236}">
                <a16:creationId xmlns:a16="http://schemas.microsoft.com/office/drawing/2014/main" id="{BEFB2460-7BD5-6ED8-6EA4-5A4ECBFD5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5" y="80963"/>
            <a:ext cx="6550025" cy="1601787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SITUATIONAL</a:t>
            </a:r>
            <a:r>
              <a:rPr lang="en-US" altLang="en-US" sz="4000" dirty="0">
                <a:latin typeface="Agency FB" panose="020B0503020202020204" pitchFamily="34" charset="0"/>
              </a:rPr>
              <a:t>AWARENESS</a:t>
            </a:r>
            <a:br>
              <a:rPr lang="en-US" altLang="en-US" dirty="0"/>
            </a:br>
            <a:r>
              <a:rPr lang="en-US" altLang="en-US" sz="1600" b="1" dirty="0">
                <a:latin typeface="Agency FB" panose="020B0503020202020204" pitchFamily="34" charset="0"/>
              </a:rPr>
              <a:t>RUGGED ELECTRO-OPTIC PANORAMIC  STARING SYSTEM FOR</a:t>
            </a:r>
            <a:r>
              <a:rPr lang="he-IL" altLang="en-US" sz="1600" b="1" dirty="0">
                <a:latin typeface="Agency FB" panose="020B0503020202020204" pitchFamily="34" charset="0"/>
              </a:rPr>
              <a:t> </a:t>
            </a:r>
            <a:r>
              <a:rPr lang="en-US" altLang="en-US" sz="1600" b="1" dirty="0">
                <a:latin typeface="Agency FB" panose="020B0503020202020204" pitchFamily="34" charset="0"/>
              </a:rPr>
              <a:t>NAVAL AND GROUND APPLICATIONS</a:t>
            </a:r>
            <a:endParaRPr lang="en-US" altLang="en-US" b="1" dirty="0">
              <a:latin typeface="Agency FB" panose="020B0503020202020204" pitchFamily="34" charset="0"/>
            </a:endParaRPr>
          </a:p>
        </p:txBody>
      </p:sp>
      <p:sp>
        <p:nvSpPr>
          <p:cNvPr id="9" name="Text 16">
            <a:extLst>
              <a:ext uri="{FF2B5EF4-FFF2-40B4-BE49-F238E27FC236}">
                <a16:creationId xmlns:a16="http://schemas.microsoft.com/office/drawing/2014/main" id="{0A80EDEC-921C-3FA5-DCCB-4C088C2DD944}"/>
              </a:ext>
            </a:extLst>
          </p:cNvPr>
          <p:cNvSpPr/>
          <p:nvPr/>
        </p:nvSpPr>
        <p:spPr>
          <a:xfrm>
            <a:off x="1654175" y="52388"/>
            <a:ext cx="4810125" cy="290512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451ACA-B754-9A58-51A2-B5516147A761}"/>
              </a:ext>
            </a:extLst>
          </p:cNvPr>
          <p:cNvSpPr txBox="1"/>
          <p:nvPr/>
        </p:nvSpPr>
        <p:spPr>
          <a:xfrm>
            <a:off x="606425" y="1494542"/>
            <a:ext cx="605155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Continuous panoramic surveillance across the visible and LWIR spectra, combining multi-sensor coverage, AI-assisted detection and tracking, and networked integration for manned and unmanned platforms.</a:t>
            </a:r>
            <a:endParaRPr lang="LID4096" sz="1600" dirty="0"/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7100A7C5-1BD2-CB31-A597-612437EC1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3" y="215449"/>
            <a:ext cx="6821487" cy="1473201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SITUATIONAL</a:t>
            </a:r>
            <a:r>
              <a:rPr lang="en-US" altLang="en-US" sz="4000" dirty="0">
                <a:latin typeface="Agency FB" panose="020B0503020202020204" pitchFamily="34" charset="0"/>
              </a:rPr>
              <a:t>AWARENESS</a:t>
            </a:r>
            <a:br>
              <a:rPr lang="en-US" altLang="en-US" sz="3200" dirty="0"/>
            </a:br>
            <a:r>
              <a:rPr lang="en-US" altLang="en-US" sz="1400" b="1" dirty="0">
                <a:latin typeface="Agency FB" panose="020B0503020202020204" pitchFamily="34" charset="0"/>
              </a:rPr>
              <a:t>RUGGED 360/180 DAY &amp; NIGHT ELECTRO-OPTIC PANORAMIC  STARING SYSTEM</a:t>
            </a:r>
            <a:endParaRPr lang="en-US" altLang="en-US" sz="3200" b="1" dirty="0">
              <a:latin typeface="Agency FB" panose="020B0503020202020204" pitchFamily="34" charset="0"/>
            </a:endParaRPr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0C97EACB-832A-353A-1104-5770153AE9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0F02EB9-5399-4E2A-B624-A7B7762BD061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17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308B3AB-7952-552D-4CC1-2EC706E17F57}"/>
              </a:ext>
            </a:extLst>
          </p:cNvPr>
          <p:cNvGraphicFramePr>
            <a:graphicFrameLocks noGrp="1"/>
          </p:cNvGraphicFramePr>
          <p:nvPr/>
        </p:nvGraphicFramePr>
        <p:xfrm>
          <a:off x="282575" y="1416050"/>
          <a:ext cx="6464300" cy="7385050"/>
        </p:xfrm>
        <a:graphic>
          <a:graphicData uri="http://schemas.openxmlformats.org/drawingml/2006/table">
            <a:tbl>
              <a:tblPr/>
              <a:tblGrid>
                <a:gridCol w="1484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4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5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2464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45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SA360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SA180</a:t>
                      </a:r>
                      <a:endParaRPr kumimoji="0" lang="en-US" alt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476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LOW LIGHT VIS DAY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SIX (6) x 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3840*2160/30fps </a:t>
                      </a:r>
                      <a:endParaRPr kumimoji="0" lang="ru-RU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SONY Super Starlight</a:t>
                      </a:r>
                      <a:b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IMX678 8.0MP 4K 30 FPS</a:t>
                      </a:r>
                      <a:b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SAPPHIRE Window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THREE (3) x 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3840*2160/30fps </a:t>
                      </a:r>
                      <a:endParaRPr kumimoji="0" lang="ru-RU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SONY Super Starlight</a:t>
                      </a:r>
                      <a:b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IMX678 8.0MP 4K 30 FPS</a:t>
                      </a:r>
                      <a:b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SAPPHIRE Window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45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DAY WINDOW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SAPPHIRE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49967" marB="4996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2803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DAY 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SIX (6)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</a:t>
                      </a:r>
                      <a:r>
                        <a:rPr kumimoji="0" lang="ru-RU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ru-RU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 93.1° (V) 49.6° (D) 110.8°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(H) 57.1° (V) 30.4° (D)66.3°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THREE (3)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</a:t>
                      </a:r>
                      <a:r>
                        <a:rPr kumimoji="0" lang="ru-RU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ru-RU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 93.1° (V) 49.6° (D) 110.8°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(H) 57.1° (V) 30.4° (D)</a:t>
                      </a:r>
                      <a:r>
                        <a:rPr kumimoji="0" lang="ru-RU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66.3°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2803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NIGHT LWIR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SIX (6)</a:t>
                      </a:r>
                      <a:endParaRPr kumimoji="0" lang="ru-RU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1280x1024 or 640x512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12μm 30 FPS</a:t>
                      </a:r>
                      <a:b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GE Window AR/DLC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THREE (3)</a:t>
                      </a:r>
                      <a:endParaRPr kumimoji="0" lang="ru-RU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1280x1024 or 640x512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12μm 30 FPS</a:t>
                      </a:r>
                      <a:b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GE Window AR/DLC </a:t>
                      </a: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45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NIGHT WINDOW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GE Window AR/DLC 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49967" marB="4996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214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NIGHT LWIR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420</a:t>
                      </a: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° 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 Deg. </a:t>
                      </a:r>
                      <a:endParaRPr kumimoji="0" lang="ru-RU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(H) 6 x 70</a:t>
                      </a: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° </a:t>
                      </a:r>
                      <a:endParaRPr kumimoji="0" lang="en-US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(H) 420° (V) 46°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210</a:t>
                      </a: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° </a:t>
                      </a: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 Deg.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(H) 3 x 70</a:t>
                      </a: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° </a:t>
                      </a:r>
                      <a:endParaRPr kumimoji="0" lang="en-US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FOV (H) 210° (V) 46°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3025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DETECTION</a:t>
                      </a:r>
                      <a:b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</a:b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(640x512)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(1280x1024)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NATO/HUMAN </a:t>
                      </a:r>
                      <a:b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</a:b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370m  / 167m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830m  / 375m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NATO/HUMAN </a:t>
                      </a:r>
                      <a:endParaRPr kumimoji="0" lang="en-US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370m  / 167m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830m  / 375m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8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POWER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2A@24VDC (12-40VDC)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1A@24VDC (12-40VDC)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8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DIMENSIONS 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470x470x185 mm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483x270x237 mm</a:t>
                      </a:r>
                      <a:endParaRPr kumimoji="0" lang="en-US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8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ETHERNET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Embedded Industrial Gigabit Ethernet Switch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85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PNL CONNECTOR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Hermetic Stainless Steel D38999/23YD35PN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16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CABLE CONNECTOR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Hermetic Stainless Steel D38999/26KD35SN 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WEIGHT (Kg)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30 kg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16 kg 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7086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CHASSIS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RUGGED CNC Structure, Aluminum Chassis, ANTI SALT BLACK POWDER PAINT 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821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IP RATE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  <a:cs typeface="Arial" panose="020B0604020202020204" pitchFamily="34" charset="0"/>
                        </a:rPr>
                        <a:t>Sealed, IP67 Nitrogen Purged</a:t>
                      </a:r>
                    </a:p>
                  </a:txBody>
                  <a:tcPr marL="91451" marR="91451" marT="50584" marB="5058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grpSp>
        <p:nvGrpSpPr>
          <p:cNvPr id="21557" name="Group 11">
            <a:extLst>
              <a:ext uri="{FF2B5EF4-FFF2-40B4-BE49-F238E27FC236}">
                <a16:creationId xmlns:a16="http://schemas.microsoft.com/office/drawing/2014/main" id="{3409D22C-FC38-8F74-470F-7A46B2A227B8}"/>
              </a:ext>
            </a:extLst>
          </p:cNvPr>
          <p:cNvGrpSpPr>
            <a:grpSpLocks/>
          </p:cNvGrpSpPr>
          <p:nvPr/>
        </p:nvGrpSpPr>
        <p:grpSpPr bwMode="auto">
          <a:xfrm>
            <a:off x="2311400" y="1473200"/>
            <a:ext cx="3881438" cy="860425"/>
            <a:chOff x="2838883" y="2669465"/>
            <a:chExt cx="3733936" cy="743068"/>
          </a:xfrm>
        </p:grpSpPr>
        <p:pic>
          <p:nvPicPr>
            <p:cNvPr id="21558" name="Picture 3">
              <a:extLst>
                <a:ext uri="{FF2B5EF4-FFF2-40B4-BE49-F238E27FC236}">
                  <a16:creationId xmlns:a16="http://schemas.microsoft.com/office/drawing/2014/main" id="{1287BC5E-BDE4-0BAB-C1AF-530C5A7671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10" t="10716" r="8727" b="7234"/>
            <a:stretch>
              <a:fillRect/>
            </a:stretch>
          </p:blipFill>
          <p:spPr bwMode="auto">
            <a:xfrm>
              <a:off x="2838883" y="2714990"/>
              <a:ext cx="1171060" cy="636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9" name="Picture 3">
              <a:extLst>
                <a:ext uri="{FF2B5EF4-FFF2-40B4-BE49-F238E27FC236}">
                  <a16:creationId xmlns:a16="http://schemas.microsoft.com/office/drawing/2014/main" id="{F1E0B7DE-DEC3-25CE-E5AC-A17ED36444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3559" b="10291"/>
            <a:stretch>
              <a:fillRect/>
            </a:stretch>
          </p:blipFill>
          <p:spPr bwMode="auto">
            <a:xfrm>
              <a:off x="5420587" y="2669465"/>
              <a:ext cx="1152232" cy="743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>
            <a:extLst>
              <a:ext uri="{FF2B5EF4-FFF2-40B4-BE49-F238E27FC236}">
                <a16:creationId xmlns:a16="http://schemas.microsoft.com/office/drawing/2014/main" id="{8BB926DE-E0A5-7ED4-2A1C-8DFD4285CE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7CBF3C4-28DB-4F04-A947-55E00EE8A40B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18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22531" name="Title 1">
            <a:extLst>
              <a:ext uri="{FF2B5EF4-FFF2-40B4-BE49-F238E27FC236}">
                <a16:creationId xmlns:a16="http://schemas.microsoft.com/office/drawing/2014/main" id="{CA080934-E48B-07D6-7B2B-C0EFC9446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3" y="190740"/>
            <a:ext cx="6821487" cy="1595438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SITUATIONAL</a:t>
            </a:r>
            <a:r>
              <a:rPr lang="en-US" altLang="en-US" sz="4000" dirty="0">
                <a:latin typeface="Agency FB" panose="020B0503020202020204" pitchFamily="34" charset="0"/>
              </a:rPr>
              <a:t>AWARENESS</a:t>
            </a:r>
            <a:br>
              <a:rPr lang="en-US" altLang="en-US" dirty="0"/>
            </a:br>
            <a:r>
              <a:rPr lang="en-US" altLang="en-US" sz="1800" b="1" dirty="0">
                <a:latin typeface="Agency FB" panose="020B0503020202020204" pitchFamily="34" charset="0"/>
              </a:rPr>
              <a:t>FLAT  VS. COMPACT  DESIGN OPTIONS</a:t>
            </a:r>
          </a:p>
        </p:txBody>
      </p:sp>
      <p:pic>
        <p:nvPicPr>
          <p:cNvPr id="22532" name="Picture 16">
            <a:extLst>
              <a:ext uri="{FF2B5EF4-FFF2-40B4-BE49-F238E27FC236}">
                <a16:creationId xmlns:a16="http://schemas.microsoft.com/office/drawing/2014/main" id="{4CE36B96-6FA0-7860-1C73-AC45FB3C027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530350"/>
            <a:ext cx="29098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8">
            <a:extLst>
              <a:ext uri="{FF2B5EF4-FFF2-40B4-BE49-F238E27FC236}">
                <a16:creationId xmlns:a16="http://schemas.microsoft.com/office/drawing/2014/main" id="{C057C513-60B5-A9E3-9E14-98565932617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411288"/>
            <a:ext cx="2984500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2">
            <a:extLst>
              <a:ext uri="{FF2B5EF4-FFF2-40B4-BE49-F238E27FC236}">
                <a16:creationId xmlns:a16="http://schemas.microsoft.com/office/drawing/2014/main" id="{EF108064-8C02-C095-71D9-16326DA834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4594225"/>
            <a:ext cx="22336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">
            <a:extLst>
              <a:ext uri="{FF2B5EF4-FFF2-40B4-BE49-F238E27FC236}">
                <a16:creationId xmlns:a16="http://schemas.microsoft.com/office/drawing/2014/main" id="{7CD5314A-89E2-D964-2268-CCF605BB2D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4675188"/>
            <a:ext cx="2373312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">
            <a:extLst>
              <a:ext uri="{FF2B5EF4-FFF2-40B4-BE49-F238E27FC236}">
                <a16:creationId xmlns:a16="http://schemas.microsoft.com/office/drawing/2014/main" id="{D17DDE6A-D2BA-CCDB-6200-037F8180F1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0" y="7821613"/>
            <a:ext cx="1998663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">
            <a:extLst>
              <a:ext uri="{FF2B5EF4-FFF2-40B4-BE49-F238E27FC236}">
                <a16:creationId xmlns:a16="http://schemas.microsoft.com/office/drawing/2014/main" id="{B5F9847F-39E4-ED3C-D99C-C19B539014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6235700"/>
            <a:ext cx="1431925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2">
            <a:extLst>
              <a:ext uri="{FF2B5EF4-FFF2-40B4-BE49-F238E27FC236}">
                <a16:creationId xmlns:a16="http://schemas.microsoft.com/office/drawing/2014/main" id="{20C3776A-0CC2-9676-B671-CF63A5AECB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7821613"/>
            <a:ext cx="2093912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2">
            <a:extLst>
              <a:ext uri="{FF2B5EF4-FFF2-40B4-BE49-F238E27FC236}">
                <a16:creationId xmlns:a16="http://schemas.microsoft.com/office/drawing/2014/main" id="{ECAAD08D-C201-2445-4157-6EC64E370FC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156325"/>
            <a:ext cx="16351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6A156BE-7E85-9D74-5D15-4673017BA2B1}"/>
              </a:ext>
            </a:extLst>
          </p:cNvPr>
          <p:cNvGraphicFramePr>
            <a:graphicFrameLocks noGrp="1"/>
          </p:cNvGraphicFramePr>
          <p:nvPr/>
        </p:nvGraphicFramePr>
        <p:xfrm>
          <a:off x="544513" y="3844925"/>
          <a:ext cx="6032500" cy="731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1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0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1838">
                <a:tc>
                  <a:txBody>
                    <a:bodyPr/>
                    <a:lstStyle/>
                    <a:p>
                      <a:r>
                        <a:rPr lang="en-US" altLang="en-US" sz="1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SA180 - </a:t>
                      </a:r>
                      <a:r>
                        <a:rPr lang="en-US" altLang="en-US" sz="1400" b="1" u="sng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Horizontal </a:t>
                      </a:r>
                      <a:r>
                        <a:rPr lang="en-US" alt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r>
                        <a:rPr lang="en-US" alt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Flat Horizontal, Side by Side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r>
                        <a:rPr lang="en-US" alt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483x270x237 mm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T="45740" marB="4574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SA180V - </a:t>
                      </a:r>
                      <a:r>
                        <a:rPr lang="en-US" altLang="en-US" sz="1400" b="1" u="sng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Vertical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Compact Vertical Aligned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357x197x253 mm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T="45740" marB="4574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>
            <a:extLst>
              <a:ext uri="{FF2B5EF4-FFF2-40B4-BE49-F238E27FC236}">
                <a16:creationId xmlns:a16="http://schemas.microsoft.com/office/drawing/2014/main" id="{34141B17-F280-A7C3-C244-556A0CD2AF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9D8E37C-3D08-4AC9-907E-90DFB64AD894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19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23555" name="Title 1">
            <a:extLst>
              <a:ext uri="{FF2B5EF4-FFF2-40B4-BE49-F238E27FC236}">
                <a16:creationId xmlns:a16="http://schemas.microsoft.com/office/drawing/2014/main" id="{43A02C0D-E558-73D5-BDDE-309F2EB32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613" y="463296"/>
            <a:ext cx="6540500" cy="450850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SITUATIONAL</a:t>
            </a:r>
            <a:r>
              <a:rPr lang="en-US" altLang="en-US" sz="4000" dirty="0">
                <a:latin typeface="Agency FB" panose="020B0503020202020204" pitchFamily="34" charset="0"/>
              </a:rPr>
              <a:t>AWARENESS</a:t>
            </a:r>
            <a:endParaRPr lang="en-US" altLang="en-US" sz="3600" dirty="0">
              <a:latin typeface="Agency FB" panose="020B050302020202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829A56C-89F4-5BC0-719E-D2FAA2D79A65}"/>
              </a:ext>
            </a:extLst>
          </p:cNvPr>
          <p:cNvGraphicFramePr>
            <a:graphicFrameLocks noGrp="1"/>
          </p:cNvGraphicFramePr>
          <p:nvPr/>
        </p:nvGraphicFramePr>
        <p:xfrm>
          <a:off x="544513" y="5775325"/>
          <a:ext cx="2808287" cy="2868271"/>
        </p:xfrm>
        <a:graphic>
          <a:graphicData uri="http://schemas.openxmlformats.org/drawingml/2006/table">
            <a:tbl>
              <a:tblPr/>
              <a:tblGrid>
                <a:gridCol w="510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385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+mj-lt"/>
                          <a:ea typeface="Calibri"/>
                          <a:cs typeface="Arial"/>
                        </a:rPr>
                        <a:t>PIN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+mj-lt"/>
                          <a:ea typeface="Calibri"/>
                          <a:cs typeface="Arial"/>
                        </a:rPr>
                        <a:t>DESCRIPTION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1 (White Orange)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2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2 (Orange)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3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3 (White Green)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4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4 (Blue)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5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5 (White Blue)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6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6 (Green)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7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7 (White Brown)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8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Main ETH 8 (Brown)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9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NC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10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NC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11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12VDC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99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12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GND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C824C7D-C141-1B9D-E7B3-5B3A34314C6B}"/>
              </a:ext>
            </a:extLst>
          </p:cNvPr>
          <p:cNvGraphicFramePr>
            <a:graphicFrameLocks noGrp="1"/>
          </p:cNvGraphicFramePr>
          <p:nvPr/>
        </p:nvGraphicFramePr>
        <p:xfrm>
          <a:off x="3621088" y="5775325"/>
          <a:ext cx="2808287" cy="2869818"/>
        </p:xfrm>
        <a:graphic>
          <a:graphicData uri="http://schemas.openxmlformats.org/drawingml/2006/table">
            <a:tbl>
              <a:tblPr/>
              <a:tblGrid>
                <a:gridCol w="510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39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+mj-lt"/>
                          <a:ea typeface="Calibri"/>
                          <a:cs typeface="Arial"/>
                        </a:rPr>
                        <a:t>PIN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+mj-lt"/>
                          <a:ea typeface="Calibri"/>
                          <a:cs typeface="Arial"/>
                        </a:rPr>
                        <a:t>DESCRIPTION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13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12VDC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14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GND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15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1 (White Orange)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16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2 (Orange)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17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3 (White Green)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18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4 (Blue)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19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5 (White Blue)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20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6 (Green)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21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7 (White Brown)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06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22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Backup ETH 8 (Brown)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090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j-lt"/>
                          <a:ea typeface="Calibri"/>
                          <a:cs typeface="Arial"/>
                        </a:rPr>
                        <a:t>23-37</a:t>
                      </a:r>
                    </a:p>
                  </a:txBody>
                  <a:tcPr marL="95504" marR="955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Arial"/>
                        </a:rPr>
                        <a:t>NC</a:t>
                      </a:r>
                    </a:p>
                  </a:txBody>
                  <a:tcPr marL="55733" marR="5573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2617" name="TextBox 27">
            <a:extLst>
              <a:ext uri="{FF2B5EF4-FFF2-40B4-BE49-F238E27FC236}">
                <a16:creationId xmlns:a16="http://schemas.microsoft.com/office/drawing/2014/main" id="{23D22577-657F-B287-A822-90D856882A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5118100"/>
            <a:ext cx="5873750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957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57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57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57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57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" hangingPunct="1">
              <a:defRPr/>
            </a:pPr>
            <a:r>
              <a:rPr lang="en-US" altLang="en-US" sz="1600" dirty="0">
                <a:latin typeface="+mj-lt"/>
              </a:rPr>
              <a:t>CABLE CONNECTOR PIN LAYOUT</a:t>
            </a:r>
            <a:endParaRPr lang="en-US" altLang="en-US" sz="1600" b="1" dirty="0">
              <a:latin typeface="+mj-lt"/>
            </a:endParaRPr>
          </a:p>
          <a:p>
            <a:pPr eaLnBrk="1" fontAlgn="b" hangingPunct="1">
              <a:defRPr/>
            </a:pPr>
            <a:r>
              <a:rPr lang="en-US" altLang="en-US" sz="1600" b="1" dirty="0">
                <a:latin typeface="+mj-lt"/>
              </a:rPr>
              <a:t>D38999/26KD35SN </a:t>
            </a:r>
            <a:r>
              <a:rPr lang="en-US" altLang="en-US" sz="1600" dirty="0">
                <a:latin typeface="+mj-lt"/>
              </a:rPr>
              <a:t>Stainless Steel Hermetic Connector</a:t>
            </a:r>
            <a:endParaRPr lang="en-GB" altLang="en-US" sz="1600" dirty="0">
              <a:latin typeface="+mj-lt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93A0B072-FA9E-D393-8398-DF5DE3541516}"/>
              </a:ext>
            </a:extLst>
          </p:cNvPr>
          <p:cNvGraphicFramePr>
            <a:graphicFrameLocks/>
          </p:cNvGraphicFramePr>
          <p:nvPr/>
        </p:nvGraphicFramePr>
        <p:xfrm>
          <a:off x="415925" y="1100137"/>
          <a:ext cx="6161088" cy="3204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2">
            <a:extLst>
              <a:ext uri="{FF2B5EF4-FFF2-40B4-BE49-F238E27FC236}">
                <a16:creationId xmlns:a16="http://schemas.microsoft.com/office/drawing/2014/main" id="{FC3B7C88-DEED-5D07-7804-4E6308697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t="34380" r="30954" b="14293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6D41706-2644-1E94-8E9A-B8E2123C16A6}"/>
              </a:ext>
            </a:extLst>
          </p:cNvPr>
          <p:cNvSpPr/>
          <p:nvPr/>
        </p:nvSpPr>
        <p:spPr>
          <a:xfrm>
            <a:off x="0" y="3175"/>
            <a:ext cx="6858000" cy="9902825"/>
          </a:xfrm>
          <a:prstGeom prst="rect">
            <a:avLst/>
          </a:prstGeom>
          <a:solidFill>
            <a:srgbClr val="000000">
              <a:alpha val="67059"/>
            </a:srgb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24580" name="Title 1">
            <a:extLst>
              <a:ext uri="{FF2B5EF4-FFF2-40B4-BE49-F238E27FC236}">
                <a16:creationId xmlns:a16="http://schemas.microsoft.com/office/drawing/2014/main" id="{0960E716-D4B8-BCED-41A2-D86B357CA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5563" y="94266"/>
            <a:ext cx="6913563" cy="1231900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AVIGAIL</a:t>
            </a:r>
            <a:r>
              <a:rPr lang="en-US" altLang="en-US" sz="4000" b="1" dirty="0">
                <a:latin typeface="Agency FB" panose="020B0503020202020204" pitchFamily="34" charset="0"/>
              </a:rPr>
              <a:t>360</a:t>
            </a:r>
            <a:br>
              <a:rPr lang="en-US" altLang="en-US" dirty="0"/>
            </a:br>
            <a:r>
              <a:rPr lang="en-US" altLang="en-US" sz="1800" b="1" dirty="0">
                <a:latin typeface="Agency FB" panose="020B0503020202020204" pitchFamily="34" charset="0"/>
              </a:rPr>
              <a:t>360 DOME SITUATIONAL AWARENESS UAS DETECTOR</a:t>
            </a:r>
            <a:endParaRPr lang="en-US" altLang="en-US" b="1" dirty="0">
              <a:latin typeface="Agency FB" panose="020B0503020202020204" pitchFamily="34" charset="0"/>
            </a:endParaRPr>
          </a:p>
        </p:txBody>
      </p:sp>
      <p:sp>
        <p:nvSpPr>
          <p:cNvPr id="11" name="Text 16">
            <a:extLst>
              <a:ext uri="{FF2B5EF4-FFF2-40B4-BE49-F238E27FC236}">
                <a16:creationId xmlns:a16="http://schemas.microsoft.com/office/drawing/2014/main" id="{5358220D-6EC5-172F-E9B1-57848E9471D0}"/>
              </a:ext>
            </a:extLst>
          </p:cNvPr>
          <p:cNvSpPr/>
          <p:nvPr/>
        </p:nvSpPr>
        <p:spPr>
          <a:xfrm>
            <a:off x="0" y="0"/>
            <a:ext cx="6913563" cy="430213"/>
          </a:xfrm>
          <a:prstGeom prst="rect">
            <a:avLst/>
          </a:prstGeom>
          <a:noFill/>
          <a:ln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24582" name="Slide Number Placeholder 3">
            <a:extLst>
              <a:ext uri="{FF2B5EF4-FFF2-40B4-BE49-F238E27FC236}">
                <a16:creationId xmlns:a16="http://schemas.microsoft.com/office/drawing/2014/main" id="{CE05D9E3-DF04-29D3-F3F9-8D165D7A97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F3998B-0D83-41BC-98DF-DE2639A0E4BD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20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5846CE86-3E95-BD69-C65C-29F0443DF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38" y="6395802"/>
            <a:ext cx="6608762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/>
          <a:p>
            <a:pPr defTabSz="914400">
              <a:defRPr/>
            </a:pPr>
            <a:r>
              <a:rPr lang="en-US" sz="3600" dirty="0">
                <a:solidFill>
                  <a:schemeClr val="tx2"/>
                </a:solidFill>
                <a:latin typeface="Agency FB" pitchFamily="34" charset="0"/>
                <a:ea typeface="+mj-ea"/>
                <a:cs typeface="+mj-cs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Agency FB" pitchFamily="34" charset="0"/>
                <a:ea typeface="+mj-ea"/>
                <a:cs typeface="+mj-cs"/>
              </a:rPr>
              <a:t>See First. </a:t>
            </a:r>
            <a:r>
              <a:rPr lang="en-US" sz="3600" b="1" dirty="0">
                <a:solidFill>
                  <a:prstClr val="white"/>
                </a:solidFill>
                <a:latin typeface="Agency FB" pitchFamily="34" charset="0"/>
                <a:ea typeface="+mj-ea"/>
                <a:cs typeface="+mj-cs"/>
              </a:rPr>
              <a:t>Act First.</a:t>
            </a:r>
            <a:endParaRPr lang="en-US" altLang="x-none" b="1" dirty="0">
              <a:latin typeface="Agency FB" pitchFamily="34" charset="0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360 (H) x 180 (V) deg Staring Detection System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Up to 42 Day/Night sensors for C</a:t>
            </a:r>
            <a:r>
              <a:rPr lang="x-none" altLang="x-none" sz="1600" dirty="0">
                <a:latin typeface="+mj-lt"/>
                <a:cs typeface="+mn-cs"/>
              </a:rPr>
              <a:t>ontinuous </a:t>
            </a:r>
            <a:r>
              <a:rPr lang="en-US" altLang="x-none" sz="1600" dirty="0">
                <a:latin typeface="+mj-lt"/>
                <a:cs typeface="+mn-cs"/>
              </a:rPr>
              <a:t>C</a:t>
            </a:r>
            <a:r>
              <a:rPr lang="x-none" altLang="x-none" sz="1600" dirty="0">
                <a:latin typeface="+mj-lt"/>
                <a:cs typeface="+mn-cs"/>
              </a:rPr>
              <a:t>overage</a:t>
            </a:r>
            <a:r>
              <a:rPr lang="en-US" altLang="x-none" sz="1600" dirty="0">
                <a:latin typeface="+mj-lt"/>
                <a:cs typeface="+mn-cs"/>
              </a:rPr>
              <a:t> 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ATR – Automated </a:t>
            </a:r>
            <a:r>
              <a:rPr lang="x-none" altLang="x-none" sz="1600" dirty="0">
                <a:latin typeface="+mj-lt"/>
                <a:cs typeface="+mn-cs"/>
              </a:rPr>
              <a:t>AI-assisted </a:t>
            </a:r>
            <a:r>
              <a:rPr lang="en-US" altLang="x-none" sz="1600" dirty="0">
                <a:latin typeface="+mj-lt"/>
                <a:cs typeface="+mn-cs"/>
              </a:rPr>
              <a:t>D</a:t>
            </a:r>
            <a:r>
              <a:rPr lang="x-none" altLang="x-none" sz="1600" dirty="0">
                <a:latin typeface="+mj-lt"/>
                <a:cs typeface="+mn-cs"/>
              </a:rPr>
              <a:t>etection</a:t>
            </a:r>
            <a:r>
              <a:rPr lang="en-US" altLang="x-none" sz="1600" dirty="0">
                <a:latin typeface="+mj-lt"/>
                <a:cs typeface="+mn-cs"/>
              </a:rPr>
              <a:t> &amp; Tracking, made for counter drones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Modular </a:t>
            </a:r>
            <a:r>
              <a:rPr lang="en-US" altLang="x-none" sz="1600" dirty="0">
                <a:latin typeface="+mj-lt"/>
                <a:cs typeface="+mn-cs"/>
              </a:rPr>
              <a:t>I</a:t>
            </a:r>
            <a:r>
              <a:rPr lang="x-none" altLang="x-none" sz="1600" dirty="0">
                <a:latin typeface="+mj-lt"/>
                <a:cs typeface="+mn-cs"/>
              </a:rPr>
              <a:t>ntegration</a:t>
            </a:r>
            <a:r>
              <a:rPr lang="en-US" altLang="x-none" sz="1600" dirty="0">
                <a:latin typeface="+mj-lt"/>
                <a:cs typeface="+mn-cs"/>
              </a:rPr>
              <a:t> for Manned &amp; Unmanned Platforms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Optional Fiber optic Ethernet interface for high transfer rates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Large</a:t>
            </a:r>
            <a:r>
              <a:rPr lang="he-IL" altLang="x-none" sz="1600" dirty="0">
                <a:latin typeface="+mj-lt"/>
                <a:cs typeface="+mn-cs"/>
              </a:rPr>
              <a:t> </a:t>
            </a:r>
            <a:r>
              <a:rPr lang="en-US" altLang="x-none" sz="1600" dirty="0">
                <a:latin typeface="+mj-lt"/>
                <a:cs typeface="+mn-cs"/>
              </a:rPr>
              <a:t>area coverage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External Stabilized Power Supply</a:t>
            </a:r>
          </a:p>
          <a:p>
            <a:pPr defTabSz="914400">
              <a:defRPr/>
            </a:pPr>
            <a:endParaRPr lang="x-none" altLang="x-none" sz="1600" dirty="0"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69AF58-C771-E509-C1C9-F177719467B0}"/>
              </a:ext>
            </a:extLst>
          </p:cNvPr>
          <p:cNvSpPr txBox="1"/>
          <p:nvPr/>
        </p:nvSpPr>
        <p:spPr>
          <a:xfrm>
            <a:off x="314516" y="1768557"/>
            <a:ext cx="6424612" cy="4312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latin typeface="+mj-lt"/>
              </a:rPr>
              <a:t>AVIGAIL is a standalone 42 sensors drone detection system. AVIGAIL integrates an array of 21 Low Light Day Visual sensors and 21 Uncooled LWIR 640x512 Night detector sensors providing 360 (AZ) x 180 (El) Deg Dome detection. The system is connected via Fiber optic or Ethernet Giga connection into an Array of  NPU processors packaged in one single Chassis named AIxNPU4.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latin typeface="+mj-lt"/>
              </a:rPr>
              <a:t>The Dome system constantly Monitors, Detects and Tracks 360 (Az) x 180 (El) deg and looking for drones.</a:t>
            </a:r>
            <a:br>
              <a:rPr lang="en-US" sz="1600" dirty="0">
                <a:latin typeface="+mj-lt"/>
              </a:rPr>
            </a:br>
            <a:r>
              <a:rPr lang="en-US" sz="1600" dirty="0">
                <a:latin typeface="+mj-lt"/>
              </a:rPr>
              <a:t>The detectors array (42 sensors) is connected to a fully automated computerized Neural processing unit which detects, tracks and position the threats in space.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latin typeface="+mj-lt"/>
              </a:rPr>
              <a:t>AVIGAIL communicates with and provides position data to external tracking systems such as DEEPSIGHT or other counter drone systems in order to follow and  eliminate  the threats. 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>
            <a:extLst>
              <a:ext uri="{FF2B5EF4-FFF2-40B4-BE49-F238E27FC236}">
                <a16:creationId xmlns:a16="http://schemas.microsoft.com/office/drawing/2014/main" id="{23634CD6-8186-0FA1-D539-C71CA1DED0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59CCEE5-6BE6-45EF-B897-2C76D99BFFF3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21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25603" name="Group 3">
            <a:extLst>
              <a:ext uri="{FF2B5EF4-FFF2-40B4-BE49-F238E27FC236}">
                <a16:creationId xmlns:a16="http://schemas.microsoft.com/office/drawing/2014/main" id="{879F38C7-D473-C39D-136A-50FF4A2EBD1B}"/>
              </a:ext>
            </a:extLst>
          </p:cNvPr>
          <p:cNvGrpSpPr>
            <a:grpSpLocks/>
          </p:cNvGrpSpPr>
          <p:nvPr/>
        </p:nvGrpSpPr>
        <p:grpSpPr bwMode="auto">
          <a:xfrm>
            <a:off x="1330325" y="349250"/>
            <a:ext cx="4522392" cy="946305"/>
            <a:chOff x="-4387884" y="2161309"/>
            <a:chExt cx="4523171" cy="946646"/>
          </a:xfrm>
        </p:grpSpPr>
        <p:sp>
          <p:nvSpPr>
            <p:cNvPr id="25619" name="TextBox 1">
              <a:extLst>
                <a:ext uri="{FF2B5EF4-FFF2-40B4-BE49-F238E27FC236}">
                  <a16:creationId xmlns:a16="http://schemas.microsoft.com/office/drawing/2014/main" id="{A8C127FB-2373-62DF-2B69-877F6092A5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112655" y="2161309"/>
              <a:ext cx="2230482" cy="708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 b="1" dirty="0">
                  <a:solidFill>
                    <a:schemeClr val="tx2"/>
                  </a:solidFill>
                  <a:latin typeface="Agency FB" panose="020B0503020202020204" pitchFamily="34" charset="0"/>
                </a:rPr>
                <a:t>AVIGAIL</a:t>
              </a:r>
              <a:r>
                <a:rPr lang="en-US" altLang="en-US" sz="4000" b="1" dirty="0">
                  <a:latin typeface="Agency FB" panose="020B0503020202020204" pitchFamily="34" charset="0"/>
                </a:rPr>
                <a:t>360</a:t>
              </a:r>
              <a:endParaRPr lang="en-US" altLang="en-US" b="1" dirty="0">
                <a:solidFill>
                  <a:schemeClr val="tx2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5620" name="TextBox 2">
              <a:extLst>
                <a:ext uri="{FF2B5EF4-FFF2-40B4-BE49-F238E27FC236}">
                  <a16:creationId xmlns:a16="http://schemas.microsoft.com/office/drawing/2014/main" id="{80705431-236C-77AA-4382-44201BFB2C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4387884" y="2738490"/>
              <a:ext cx="4523171" cy="3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360 DOME SITUATIONAL AWARENESS DRONE DETECTOR 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E0476B-C108-257B-18F0-06ECCAB30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345437"/>
              </p:ext>
            </p:extLst>
          </p:nvPr>
        </p:nvGraphicFramePr>
        <p:xfrm>
          <a:off x="184150" y="1376363"/>
          <a:ext cx="6359525" cy="2268537"/>
        </p:xfrm>
        <a:graphic>
          <a:graphicData uri="http://schemas.openxmlformats.org/drawingml/2006/table">
            <a:tbl>
              <a:tblPr/>
              <a:tblGrid>
                <a:gridCol w="178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9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44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MODEL</a:t>
                      </a:r>
                      <a:endParaRPr kumimoji="0" lang="x-none" altLang="x-none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AVIGAIL</a:t>
                      </a: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47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SENSORS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AVIGAIL-4K: 21 x Day 4K 3840x2160 pixels IMX678 H.265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And / 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AVIGAIL-640: 21 x LWIR 640x512 pixels 12-micron H.265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170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SYSTEM COMPONENTS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IP66 Light Weight Case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Rj45 1GB / Fiber Optic Ethernet Connector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Embedded switch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AI Hardware Software included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019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FOV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360 Dome : 21 cams x (57.1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°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x 30.4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°)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883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POWER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9-75 VDC, 72W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616" name="Picture 9">
            <a:extLst>
              <a:ext uri="{FF2B5EF4-FFF2-40B4-BE49-F238E27FC236}">
                <a16:creationId xmlns:a16="http://schemas.microsoft.com/office/drawing/2014/main" id="{89C0576D-C040-A440-2BF1-E92151D69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6450" y="5934048"/>
            <a:ext cx="3214688" cy="2417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7" name="Picture 11">
            <a:extLst>
              <a:ext uri="{FF2B5EF4-FFF2-40B4-BE49-F238E27FC236}">
                <a16:creationId xmlns:a16="http://schemas.microsoft.com/office/drawing/2014/main" id="{798F3D12-3DE9-B1F6-A0CA-DB91D4EE0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8625" y="5924286"/>
            <a:ext cx="2809875" cy="267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8" name="Picture 2">
            <a:extLst>
              <a:ext uri="{FF2B5EF4-FFF2-40B4-BE49-F238E27FC236}">
                <a16:creationId xmlns:a16="http://schemas.microsoft.com/office/drawing/2014/main" id="{BDCFE483-3159-0B9A-98B2-01E4A7769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16407" y="2774950"/>
            <a:ext cx="2363773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BDCFE483-3159-0B9A-98B2-01E4A7769D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0" t="4775"/>
          <a:stretch/>
        </p:blipFill>
        <p:spPr bwMode="auto">
          <a:xfrm>
            <a:off x="2044460" y="3584703"/>
            <a:ext cx="2256995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7D50628-A960-EF7F-2B84-6C55AFB24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1054" r="7269" b="633"/>
          <a:stretch>
            <a:fillRect/>
          </a:stretch>
        </p:blipFill>
        <p:spPr bwMode="auto">
          <a:xfrm>
            <a:off x="38894" y="30956"/>
            <a:ext cx="6780212" cy="984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6D41706-2644-1E94-8E9A-B8E2123C16A6}"/>
              </a:ext>
            </a:extLst>
          </p:cNvPr>
          <p:cNvSpPr/>
          <p:nvPr/>
        </p:nvSpPr>
        <p:spPr>
          <a:xfrm>
            <a:off x="38894" y="-27781"/>
            <a:ext cx="6858000" cy="990282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24580" name="Title 1">
            <a:extLst>
              <a:ext uri="{FF2B5EF4-FFF2-40B4-BE49-F238E27FC236}">
                <a16:creationId xmlns:a16="http://schemas.microsoft.com/office/drawing/2014/main" id="{0960E716-D4B8-BCED-41A2-D86B357CA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5563" y="419100"/>
            <a:ext cx="6913563" cy="1231900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AVIGAIL</a:t>
            </a:r>
            <a:r>
              <a:rPr lang="en-US" altLang="en-US" sz="4000" b="1" dirty="0">
                <a:latin typeface="Agency FB" panose="020B0503020202020204" pitchFamily="34" charset="0"/>
              </a:rPr>
              <a:t>TOPVIEW</a:t>
            </a:r>
            <a:br>
              <a:rPr lang="en-US" altLang="en-US" dirty="0"/>
            </a:br>
            <a:r>
              <a:rPr lang="en-US" altLang="en-US" sz="1800" b="1" dirty="0">
                <a:latin typeface="Agency FB" panose="020B0503020202020204" pitchFamily="34" charset="0"/>
              </a:rPr>
              <a:t>WIDE-AREA SURVEILLANCE &amp; SITUATIONAL AWARENESS PAYLOAD</a:t>
            </a:r>
            <a:endParaRPr lang="en-US" altLang="en-US" b="1" dirty="0">
              <a:latin typeface="Agency FB" panose="020B0503020202020204" pitchFamily="34" charset="0"/>
            </a:endParaRPr>
          </a:p>
        </p:txBody>
      </p:sp>
      <p:sp>
        <p:nvSpPr>
          <p:cNvPr id="24582" name="Slide Number Placeholder 3">
            <a:extLst>
              <a:ext uri="{FF2B5EF4-FFF2-40B4-BE49-F238E27FC236}">
                <a16:creationId xmlns:a16="http://schemas.microsoft.com/office/drawing/2014/main" id="{CE05D9E3-DF04-29D3-F3F9-8D165D7A97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F3998B-0D83-41BC-98DF-DE2639A0E4BD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22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5846CE86-3E95-BD69-C65C-29F0443DF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38" y="6683375"/>
            <a:ext cx="6983412" cy="237013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defTabSz="914400">
              <a:defRPr/>
            </a:pPr>
            <a:r>
              <a:rPr lang="en-US" sz="36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See First. </a:t>
            </a:r>
            <a:r>
              <a:rPr lang="en-US" sz="3600" b="1" dirty="0">
                <a:solidFill>
                  <a:prstClr val="white"/>
                </a:solidFill>
                <a:latin typeface="+mj-lt"/>
                <a:ea typeface="+mj-ea"/>
                <a:cs typeface="+mj-cs"/>
              </a:rPr>
              <a:t>Act First.</a:t>
            </a:r>
            <a:endParaRPr lang="en-US" altLang="x-none" b="1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18 x 4K Day (VIS) &amp; Night LWIR Continuous Coverage, Wide-Area Surveillance 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AI-assisted Detection &amp; Tracking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Integrated investigation PTZ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Modular Integration for Manned &amp; Unmanned Platforms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Fiber optic Ethernet interface for high transfer rates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Large terrain coverage 750m x 750m @ 100m alt</a:t>
            </a:r>
          </a:p>
          <a:p>
            <a:pPr defTabSz="914400">
              <a:defRPr/>
            </a:pPr>
            <a:endParaRPr lang="x-none" altLang="x-none" sz="1600" dirty="0">
              <a:cs typeface="+mn-cs"/>
            </a:endParaRPr>
          </a:p>
        </p:txBody>
      </p:sp>
      <p:sp>
        <p:nvSpPr>
          <p:cNvPr id="6" name="Text 16">
            <a:extLst>
              <a:ext uri="{FF2B5EF4-FFF2-40B4-BE49-F238E27FC236}">
                <a16:creationId xmlns:a16="http://schemas.microsoft.com/office/drawing/2014/main" id="{ED1B3958-1D2D-1996-7255-719552B50317}"/>
              </a:ext>
            </a:extLst>
          </p:cNvPr>
          <p:cNvSpPr/>
          <p:nvPr/>
        </p:nvSpPr>
        <p:spPr>
          <a:xfrm>
            <a:off x="1677988" y="63500"/>
            <a:ext cx="4810125" cy="290513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94CCDF-08EC-A16A-9870-5C8D2D8619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2000" contras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22249" y="1733123"/>
            <a:ext cx="6337300" cy="485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961014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DCDC7E-65FC-131C-C372-58F761251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C51EE-60A4-4529-979F-3ED1FCE25130}" type="slidenum">
              <a:rPr lang="en-US" altLang="en-US" smtClean="0"/>
              <a:pPr/>
              <a:t>23</a:t>
            </a:fld>
            <a:endParaRPr lang="en-US" alt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608C050-7C39-B2CE-FA7D-75610CBB83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010534"/>
              </p:ext>
            </p:extLst>
          </p:nvPr>
        </p:nvGraphicFramePr>
        <p:xfrm>
          <a:off x="186464" y="1525752"/>
          <a:ext cx="6496276" cy="2268537"/>
        </p:xfrm>
        <a:graphic>
          <a:graphicData uri="http://schemas.openxmlformats.org/drawingml/2006/table">
            <a:tbl>
              <a:tblPr/>
              <a:tblGrid>
                <a:gridCol w="415516">
                  <a:extLst>
                    <a:ext uri="{9D8B030D-6E8A-4147-A177-3AD203B41FA5}">
                      <a16:colId xmlns:a16="http://schemas.microsoft.com/office/drawing/2014/main" val="4250854200"/>
                    </a:ext>
                  </a:extLst>
                </a:gridCol>
                <a:gridCol w="1782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8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447">
                <a:tc rowSpan="5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LOW LIGHT SENSOR</a:t>
                      </a:r>
                      <a:endParaRPr kumimoji="0" lang="x-none" altLang="x-none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91448" marR="91448" marT="50395" marB="50395" vert="vert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MODEL</a:t>
                      </a:r>
                      <a:endParaRPr kumimoji="0" lang="x-none" altLang="x-none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AVIGAIL</a:t>
                      </a:r>
                      <a:endParaRPr kumimoji="0" lang="en-US" altLang="x-none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EBB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479">
                <a:tc v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LOW LIGHT SENSOR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18 x Day 4K 3840x2160 pixels IMX678 H265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18 x LWIR 640x512 pixels 12 micron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1709">
                <a:tc v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SYSTEM COMPONENTS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IP66 Light Weight Case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Fiber Optic Ethernet Connector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Embedded switch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Software included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019">
                <a:tc v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FOV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16 cams x (57.1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°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x 30.4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°)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883">
                <a:tc v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POWER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9-75 VDC, 72W</a:t>
                      </a:r>
                    </a:p>
                  </a:txBody>
                  <a:tcPr marL="91448" marR="91448" marT="50395" marB="503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BF3CBCCD-7FC6-B87A-2C25-E1F7C76B0D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99943" y="3259635"/>
            <a:ext cx="2871593" cy="1958384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165280A-7D86-D105-B784-8D9253509351}"/>
              </a:ext>
            </a:extLst>
          </p:cNvPr>
          <p:cNvSpPr txBox="1">
            <a:spLocks/>
          </p:cNvSpPr>
          <p:nvPr/>
        </p:nvSpPr>
        <p:spPr bwMode="auto">
          <a:xfrm>
            <a:off x="-55563" y="152881"/>
            <a:ext cx="6913563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ptos Display" panose="020B0004020202020204" pitchFamily="34" charset="0"/>
              </a:defRPr>
            </a:lvl9pPr>
          </a:lstStyle>
          <a:p>
            <a:pPr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AVIGAIL</a:t>
            </a:r>
            <a:r>
              <a:rPr lang="en-US" altLang="en-US" sz="4000" b="1" dirty="0">
                <a:latin typeface="Agency FB" panose="020B0503020202020204" pitchFamily="34" charset="0"/>
              </a:rPr>
              <a:t>TOPVIEW</a:t>
            </a:r>
            <a:br>
              <a:rPr lang="en-US" altLang="en-US" dirty="0"/>
            </a:br>
            <a:r>
              <a:rPr lang="en-US" altLang="en-US" sz="1800" b="1" dirty="0">
                <a:latin typeface="Agency FB" panose="020B0503020202020204" pitchFamily="34" charset="0"/>
              </a:rPr>
              <a:t>WIDE-AREA SURVEILLANCE &amp; SITUATIONAL AWARENESS PAYLOAD</a:t>
            </a:r>
            <a:endParaRPr lang="en-US" altLang="en-US" b="1" dirty="0">
              <a:latin typeface="Agency FB" panose="020B0503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A5CA23A-EF22-F763-DF85-A5F3BDC926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22303" y="7477021"/>
            <a:ext cx="4233116" cy="15056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C2AF922-FC91-871B-EA14-A7EB2B6D03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388" y="3944402"/>
            <a:ext cx="3773347" cy="368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93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Content Placeholder 4">
            <a:extLst>
              <a:ext uri="{FF2B5EF4-FFF2-40B4-BE49-F238E27FC236}">
                <a16:creationId xmlns:a16="http://schemas.microsoft.com/office/drawing/2014/main" id="{DCCB9315-056F-B73F-DF4F-78D8504D3E5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9" t="10815" b="27238"/>
          <a:stretch>
            <a:fillRect/>
          </a:stretch>
        </p:blipFill>
        <p:spPr>
          <a:xfrm>
            <a:off x="20638" y="15875"/>
            <a:ext cx="6826250" cy="985996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926EAC-E1EA-F8DE-3630-2E978047D046}"/>
              </a:ext>
            </a:extLst>
          </p:cNvPr>
          <p:cNvSpPr/>
          <p:nvPr/>
        </p:nvSpPr>
        <p:spPr>
          <a:xfrm>
            <a:off x="1588" y="0"/>
            <a:ext cx="6856412" cy="9906000"/>
          </a:xfrm>
          <a:prstGeom prst="rect">
            <a:avLst/>
          </a:prstGeom>
          <a:solidFill>
            <a:schemeClr val="dk1">
              <a:alpha val="43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26628" name="Title 1">
            <a:extLst>
              <a:ext uri="{FF2B5EF4-FFF2-40B4-BE49-F238E27FC236}">
                <a16:creationId xmlns:a16="http://schemas.microsoft.com/office/drawing/2014/main" id="{EFD51C48-B8DE-A863-3E47-C4E5B8BB2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5563" y="50800"/>
            <a:ext cx="6821488" cy="1393825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DEEP</a:t>
            </a:r>
            <a:r>
              <a:rPr lang="en-US" altLang="en-US" sz="4000" dirty="0">
                <a:latin typeface="Agency FB" panose="020B0503020202020204" pitchFamily="34" charset="0"/>
              </a:rPr>
              <a:t>SIGHT</a:t>
            </a:r>
            <a:br>
              <a:rPr lang="en-US" altLang="en-US" dirty="0">
                <a:latin typeface="Aptos Display (Headings)"/>
              </a:rPr>
            </a:br>
            <a:r>
              <a:rPr lang="en-US" altLang="en-US" sz="1800" b="1" dirty="0">
                <a:latin typeface="Agency FB" panose="020B0503020202020204" pitchFamily="34" charset="0"/>
              </a:rPr>
              <a:t>INTEGRATED ELECTRO-OPTIC DEVELOPMENT PLATFORM</a:t>
            </a:r>
            <a:endParaRPr lang="en-US" altLang="en-US" dirty="0">
              <a:latin typeface="Agency FB" panose="020B0503020202020204" pitchFamily="34" charset="0"/>
            </a:endParaRPr>
          </a:p>
        </p:txBody>
      </p:sp>
      <p:sp>
        <p:nvSpPr>
          <p:cNvPr id="26629" name="Slide Number Placeholder 3">
            <a:extLst>
              <a:ext uri="{FF2B5EF4-FFF2-40B4-BE49-F238E27FC236}">
                <a16:creationId xmlns:a16="http://schemas.microsoft.com/office/drawing/2014/main" id="{276B1258-A743-27A5-C560-F1E3078C81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7752738-9393-4F30-B965-EA0E1F1F8240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24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26630" name="Rectangle 3">
            <a:extLst>
              <a:ext uri="{FF2B5EF4-FFF2-40B4-BE49-F238E27FC236}">
                <a16:creationId xmlns:a16="http://schemas.microsoft.com/office/drawing/2014/main" id="{B3CCAF60-EFA7-3557-4215-3E05E7D8F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3" y="6538913"/>
            <a:ext cx="6386513" cy="3170237"/>
          </a:xfrm>
          <a:prstGeom prst="rect">
            <a:avLst/>
          </a:prstGeom>
          <a:noFill/>
          <a:ln>
            <a:noFill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defRPr/>
            </a:pPr>
            <a:r>
              <a:rPr lang="en-US" altLang="en-US" sz="3200" b="1" dirty="0">
                <a:solidFill>
                  <a:srgbClr val="FCFCFC"/>
                </a:solidFill>
                <a:latin typeface="+mj-lt"/>
              </a:rPr>
              <a:t>DETECT. </a:t>
            </a:r>
            <a:r>
              <a:rPr lang="en-US" altLang="en-US" sz="3200" b="1" dirty="0">
                <a:solidFill>
                  <a:schemeClr val="tx2"/>
                </a:solidFill>
                <a:latin typeface="+mj-lt"/>
              </a:rPr>
              <a:t>IDENTIFY. </a:t>
            </a:r>
            <a:r>
              <a:rPr lang="en-US" altLang="en-US" sz="3200" b="1" dirty="0">
                <a:solidFill>
                  <a:srgbClr val="FCFCFC"/>
                </a:solidFill>
                <a:latin typeface="+mj-lt"/>
              </a:rPr>
              <a:t>DOMINATE.</a:t>
            </a:r>
          </a:p>
          <a:p>
            <a:pPr defTabSz="914400" eaLnBrk="1" hangingPunct="1">
              <a:defRPr/>
            </a:pPr>
            <a:r>
              <a:rPr lang="en-US" altLang="en-US" sz="1200" dirty="0" err="1">
                <a:latin typeface="+mj-lt"/>
              </a:rPr>
              <a:t>SightDESK</a:t>
            </a:r>
            <a:r>
              <a:rPr lang="en-US" altLang="en-US" sz="1200" dirty="0">
                <a:latin typeface="+mj-lt"/>
              </a:rPr>
              <a:t>. 		complete software solution, control center application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Live Streaming. 	Fusion | Day | Night | Scene Real-Time Streams 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Telemetry Data. 	Detectors, Trackers,  LRF, Pan Tilt Data, INS 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Geo-Position. 	 	INS, GPS, Compass, IMU, GYRO, Mapping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Fire-Detector. 	 	Day and Night fire risk detection 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Storage. 		Video/Audio Storage Manager, Logger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Alerts. 		Alert manager. IO connectivity and LAN/WAN alerts 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ATR. 		Target Detection / Tracking / PTZ Tracker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Stabilization. 	</a:t>
            </a:r>
            <a:r>
              <a:rPr lang="ru-RU" altLang="en-US" sz="1200" dirty="0">
                <a:latin typeface="+mj-lt"/>
              </a:rPr>
              <a:t>                     </a:t>
            </a:r>
            <a:r>
              <a:rPr lang="en-US" altLang="en-US" sz="1200" dirty="0">
                <a:latin typeface="+mj-lt"/>
              </a:rPr>
              <a:t>	</a:t>
            </a:r>
            <a:r>
              <a:rPr lang="ru-RU" altLang="en-US" sz="1200" dirty="0">
                <a:latin typeface="+mj-lt"/>
              </a:rPr>
              <a:t> </a:t>
            </a:r>
            <a:r>
              <a:rPr lang="en-US" altLang="en-US" sz="1200" dirty="0">
                <a:latin typeface="+mj-lt"/>
              </a:rPr>
              <a:t>EIS (3 Axis Image) and Gyro Stabilization 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Panorama. 		Panorama Generator. Live Field of View control, Presets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Customized GUI. 	Win forms or Web 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Code. 		</a:t>
            </a:r>
            <a:r>
              <a:rPr lang="en-US" altLang="en-US" sz="1100" dirty="0">
                <a:latin typeface="+mj-lt"/>
              </a:rPr>
              <a:t>Ready to run Code examples and Open Source </a:t>
            </a:r>
            <a:r>
              <a:rPr lang="en-US" altLang="en-US" sz="1100" dirty="0" err="1">
                <a:latin typeface="+mj-lt"/>
              </a:rPr>
              <a:t>.Net</a:t>
            </a:r>
            <a:r>
              <a:rPr lang="en-US" altLang="en-US" sz="1100" dirty="0">
                <a:latin typeface="+mj-lt"/>
              </a:rPr>
              <a:t> software interface</a:t>
            </a:r>
            <a:endParaRPr lang="en-US" altLang="en-US" sz="1200" dirty="0">
              <a:latin typeface="+mj-lt"/>
            </a:endParaRP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Discovery Tool. 	Open-source discovery tool with your brand</a:t>
            </a:r>
          </a:p>
          <a:p>
            <a:pPr defTabSz="914400" eaLnBrk="1" hangingPunct="1">
              <a:defRPr/>
            </a:pPr>
            <a:r>
              <a:rPr lang="en-US" altLang="en-US" sz="1200" dirty="0">
                <a:latin typeface="+mj-lt"/>
              </a:rPr>
              <a:t>Secured VLAN. 	with Single IP Address to the device</a:t>
            </a:r>
          </a:p>
        </p:txBody>
      </p:sp>
      <p:sp>
        <p:nvSpPr>
          <p:cNvPr id="10" name="Text 16">
            <a:extLst>
              <a:ext uri="{FF2B5EF4-FFF2-40B4-BE49-F238E27FC236}">
                <a16:creationId xmlns:a16="http://schemas.microsoft.com/office/drawing/2014/main" id="{A1062EE6-0FF9-75C2-5215-EF0B5A5009D0}"/>
              </a:ext>
            </a:extLst>
          </p:cNvPr>
          <p:cNvSpPr/>
          <p:nvPr/>
        </p:nvSpPr>
        <p:spPr>
          <a:xfrm>
            <a:off x="1677988" y="63500"/>
            <a:ext cx="4810125" cy="290513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7C9558-CA23-2BED-83A9-F51D5DB01B37}"/>
              </a:ext>
            </a:extLst>
          </p:cNvPr>
          <p:cNvSpPr txBox="1"/>
          <p:nvPr/>
        </p:nvSpPr>
        <p:spPr>
          <a:xfrm>
            <a:off x="279796" y="5523250"/>
            <a:ext cx="61507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200" dirty="0"/>
              <a:t>DEEPSIGHT is an open, software-defined electro-optical command and control platform that unifies day, night, thermal, PTZ, LRF, INS/GNSS and AI-based analytics into a single operational environment. The platform provides real-time detection, tracking, classification, geo-positioning, recording and external-system integration through standard network interfaces and APIs.</a:t>
            </a:r>
            <a:endParaRPr lang="x-none" sz="1200" dirty="0"/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>
            <a:extLst>
              <a:ext uri="{FF2B5EF4-FFF2-40B4-BE49-F238E27FC236}">
                <a16:creationId xmlns:a16="http://schemas.microsoft.com/office/drawing/2014/main" id="{4C70AAC1-19E0-6ECB-21B3-F1C58B908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0" y="6207125"/>
            <a:ext cx="3157538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066AB8-B07D-68C7-DFFD-DB1D498C9581}"/>
              </a:ext>
            </a:extLst>
          </p:cNvPr>
          <p:cNvSpPr txBox="1"/>
          <p:nvPr/>
        </p:nvSpPr>
        <p:spPr>
          <a:xfrm>
            <a:off x="225425" y="1439863"/>
            <a:ext cx="6470650" cy="7046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b="1" dirty="0">
                <a:latin typeface="+mj-lt"/>
                <a:ea typeface="Roboto" pitchFamily="2" charset="0"/>
                <a:cs typeface="+mn-cs"/>
              </a:rPr>
              <a:t>SIGHT IS QUALIFIED:</a:t>
            </a:r>
            <a:br>
              <a:rPr lang="en-US" sz="1452" b="1" dirty="0">
                <a:latin typeface="+mj-lt"/>
                <a:ea typeface="Roboto" pitchFamily="2" charset="0"/>
                <a:cs typeface="+mn-cs"/>
              </a:rPr>
            </a:br>
            <a:r>
              <a:rPr lang="en-US" sz="1452" b="1" dirty="0">
                <a:latin typeface="+mj-lt"/>
                <a:ea typeface="Roboto" pitchFamily="2" charset="0"/>
                <a:cs typeface="+mn-cs"/>
              </a:rPr>
              <a:t>MIL-STD-810G FOR THE FOLLOWING PROCEDURES: </a:t>
            </a:r>
            <a:br>
              <a:rPr lang="en-US" sz="1452" b="1" dirty="0">
                <a:latin typeface="+mj-lt"/>
                <a:ea typeface="Roboto" pitchFamily="2" charset="0"/>
                <a:cs typeface="+mn-cs"/>
              </a:rPr>
            </a:br>
            <a:endParaRPr lang="en-US" sz="1452" b="1" dirty="0">
              <a:latin typeface="+mj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High Temp. - Method 501.6, Procedure I Storage high temp 168H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Low Temp. - Method 502.6, Procedure I Storage low temp 24H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High Temp. - Method 501.6, Procedure II Operation high temperature 24H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Low Temp. - Method 502.6, Procedure II Operation low temp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Temperature Shock -Method 503.6,63/-33, 1 cycle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Vibration - method 514.7, transportation highway,1h each axis total 3h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Vibration - method 528.1, operational 15 sec each frequency, endurance 2h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Shock - method 516.7, Procedure I,40g/11ms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Dust -method 510.6, procedure I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Salt Fog, total 96h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SAND -Method 510.6, procedure II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Humidity - Method 507.6, Procedure II, 240H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Sealing test towards IEC60529 IP67 code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Solar radiation - Method 505.4 procedure I – 72h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Rain - Method 506.4, Procedure II, 15minutes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dirty="0">
                <a:latin typeface="+mj-lt"/>
                <a:ea typeface="Roboto" pitchFamily="2" charset="0"/>
                <a:cs typeface="+mn-cs"/>
              </a:rPr>
              <a:t>Fluids contamination - Method 504.3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b="1" dirty="0">
              <a:latin typeface="+mj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b="1" dirty="0">
              <a:latin typeface="+mj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b="1" dirty="0">
                <a:latin typeface="+mj-lt"/>
                <a:ea typeface="Roboto" pitchFamily="2" charset="0"/>
                <a:cs typeface="+mn-cs"/>
              </a:rPr>
              <a:t>MIL STD 461F EMI RFI</a:t>
            </a:r>
            <a:br>
              <a:rPr lang="en-US" sz="1452" b="1" dirty="0">
                <a:latin typeface="+mj-lt"/>
                <a:ea typeface="Roboto" pitchFamily="2" charset="0"/>
                <a:cs typeface="+mn-cs"/>
              </a:rPr>
            </a:br>
            <a:r>
              <a:rPr lang="en-US" sz="1452" b="1" dirty="0">
                <a:latin typeface="+mj-lt"/>
                <a:ea typeface="Roboto" pitchFamily="2" charset="0"/>
                <a:cs typeface="+mn-cs"/>
              </a:rPr>
              <a:t>CE101, CE102, CS101, CS114, CS116, RE101 </a:t>
            </a:r>
            <a:br>
              <a:rPr lang="en-US" sz="1452" b="1" dirty="0">
                <a:latin typeface="+mj-lt"/>
                <a:ea typeface="Roboto" pitchFamily="2" charset="0"/>
                <a:cs typeface="+mn-cs"/>
              </a:rPr>
            </a:br>
            <a:r>
              <a:rPr lang="en-US" sz="1452" b="1" dirty="0">
                <a:latin typeface="+mj-lt"/>
                <a:ea typeface="Roboto" pitchFamily="2" charset="0"/>
                <a:cs typeface="+mn-cs"/>
              </a:rPr>
              <a:t>RE102, RS101, RS103 (2Mhz-18Ghz;50V/m).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dirty="0">
              <a:latin typeface="+mn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dirty="0">
              <a:latin typeface="+mn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dirty="0">
              <a:latin typeface="+mn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dirty="0">
              <a:latin typeface="+mn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52" dirty="0">
              <a:latin typeface="+mn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52" b="1" dirty="0">
                <a:latin typeface="+mn-lt"/>
                <a:ea typeface="Roboto" pitchFamily="2" charset="0"/>
                <a:cs typeface="+mn-cs"/>
              </a:rPr>
              <a:t>Tested by: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33" dirty="0">
              <a:latin typeface="Aptos Display (Headings)"/>
              <a:cs typeface="+mn-cs"/>
            </a:endParaRPr>
          </a:p>
        </p:txBody>
      </p:sp>
      <p:pic>
        <p:nvPicPr>
          <p:cNvPr id="27652" name="Picture 2" descr="https://itlglobal.org/wp-content/uploads/2020/12/logo-ITL-LOWER.png">
            <a:extLst>
              <a:ext uri="{FF2B5EF4-FFF2-40B4-BE49-F238E27FC236}">
                <a16:creationId xmlns:a16="http://schemas.microsoft.com/office/drawing/2014/main" id="{79A82D9C-3F8A-E2CF-4678-D715038AF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8139113"/>
            <a:ext cx="33686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Slide Number Placeholder 3">
            <a:extLst>
              <a:ext uri="{FF2B5EF4-FFF2-40B4-BE49-F238E27FC236}">
                <a16:creationId xmlns:a16="http://schemas.microsoft.com/office/drawing/2014/main" id="{3FDB3E5C-9A8B-D489-AEBA-EBBC9EBBF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5163" y="8842375"/>
            <a:ext cx="519112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 anchor="ctr"/>
          <a:lstStyle>
            <a:lvl1pPr defTabSz="8286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buClr>
                <a:srgbClr val="000000"/>
              </a:buClr>
            </a:pPr>
            <a:fld id="{F7B91A0B-BF2E-41E1-BC11-6625ADFC3237}" type="slidenum">
              <a:rPr lang="en-US" altLang="en-US" sz="1400">
                <a:solidFill>
                  <a:schemeClr val="bg1"/>
                </a:solidFill>
                <a:latin typeface="Roboto Black" panose="02000000000000000000" pitchFamily="2" charset="0"/>
                <a:sym typeface="Arial" panose="020B0604020202020204" pitchFamily="34" charset="0"/>
              </a:rPr>
              <a:pPr algn="r" eaLnBrk="1" hangingPunct="1">
                <a:buClr>
                  <a:srgbClr val="000000"/>
                </a:buClr>
              </a:pPr>
              <a:t>25</a:t>
            </a:fld>
            <a:endParaRPr lang="en-US" altLang="en-US" sz="1400">
              <a:solidFill>
                <a:schemeClr val="bg1"/>
              </a:solidFill>
              <a:latin typeface="Roboto Black" panose="02000000000000000000" pitchFamily="2" charset="0"/>
              <a:sym typeface="Arial" panose="020B0604020202020204" pitchFamily="34" charset="0"/>
            </a:endParaRPr>
          </a:p>
        </p:txBody>
      </p:sp>
      <p:grpSp>
        <p:nvGrpSpPr>
          <p:cNvPr id="27654" name="Group 8">
            <a:extLst>
              <a:ext uri="{FF2B5EF4-FFF2-40B4-BE49-F238E27FC236}">
                <a16:creationId xmlns:a16="http://schemas.microsoft.com/office/drawing/2014/main" id="{A0000C0C-D5CB-0271-7FED-FFDDA3CE0123}"/>
              </a:ext>
            </a:extLst>
          </p:cNvPr>
          <p:cNvGrpSpPr>
            <a:grpSpLocks/>
          </p:cNvGrpSpPr>
          <p:nvPr/>
        </p:nvGrpSpPr>
        <p:grpSpPr bwMode="auto">
          <a:xfrm>
            <a:off x="1527175" y="373063"/>
            <a:ext cx="4418197" cy="884370"/>
            <a:chOff x="1527810" y="372428"/>
            <a:chExt cx="4418057" cy="884688"/>
          </a:xfrm>
        </p:grpSpPr>
        <p:sp>
          <p:nvSpPr>
            <p:cNvPr id="27655" name="TextBox 6">
              <a:extLst>
                <a:ext uri="{FF2B5EF4-FFF2-40B4-BE49-F238E27FC236}">
                  <a16:creationId xmlns:a16="http://schemas.microsoft.com/office/drawing/2014/main" id="{87EF95E6-D418-7D12-A632-A34A8ED039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5693" y="372428"/>
              <a:ext cx="19240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27656" name="TextBox 7">
              <a:extLst>
                <a:ext uri="{FF2B5EF4-FFF2-40B4-BE49-F238E27FC236}">
                  <a16:creationId xmlns:a16="http://schemas.microsoft.com/office/drawing/2014/main" id="{C08539EC-D233-1A69-5278-9B62BD014B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7810" y="887651"/>
              <a:ext cx="4418057" cy="3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C46F72C-0178-C57E-28C6-651DF7336C75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363663"/>
          <a:ext cx="6384924" cy="7399340"/>
        </p:xfrm>
        <a:graphic>
          <a:graphicData uri="http://schemas.openxmlformats.org/drawingml/2006/table">
            <a:tbl>
              <a:tblPr/>
              <a:tblGrid>
                <a:gridCol w="1247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3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04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9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20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65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592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7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2559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464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MODEL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MWIR 15-300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25-150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48827" marB="48827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20-100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HD 25-75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101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3.0MP Global Shutter Zoom Block Optical x30 Digital x16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Resolution 2048x1536 @ 30fps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Focal Length 5.5mm-165mm  FOV 46.5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- 2.2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3.7MP SONY IMX675  Zoom Block  Optical x40 Digital x32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Resolution </a:t>
                      </a: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2560x1440 @ 30fps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Focal Length 4.25mm-170m</a:t>
                      </a: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  FOV 73.8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- 2.16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4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DAY WINDOW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SAPPHIRE</a:t>
                      </a:r>
                      <a:endParaRPr kumimoji="0" lang="he-I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6617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SENSOR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COOLED MWIR 640x512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x20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15-300 mm F4.0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1.83° to 35.5°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640x512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x6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25-150mm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17,5° to 2,93°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48827" marB="48827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640x512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x6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25-150mm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17,5° to 2,93°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640x512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x5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20-100mm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22,5° to 4,4° 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1280x1024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x3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25-75mm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32°to 10.9° 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4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WINDOW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GE/SILICON windows, Size: φ92.6x5mm, AR/DLC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64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MOUNTING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Horizontal / Vertical Installation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645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THERMAL DRI – Detection, Recognition, Identification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16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8,660/14,500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4,300/9,583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48827" marB="48827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2,886/6,388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2,165/4,791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816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4,330/9,583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2,165/4,791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48827" marB="48827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1,443/3,194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1,082/2,395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816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3,247/7,187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1,623/3,593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48827" marB="48827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1,082/2,395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812/1,797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5984">
                <a:tc gridSpan="9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9039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LRF </a:t>
                      </a:r>
                      <a:b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</a:b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Laser Range Finder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8KM NATO Target,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Precision 0.01 – 0.5 m, Beam divergence 0.6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mrad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, Eye safe Laser Class 1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05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NPU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CPU Intel® Core™ Ultra Processors ,RAM 64GB, SSD 1TB ,INTEL® ARC™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05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12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-40 VDC 120W Max. MIL.STD704, MIL.STD810G POWER STABILIZER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05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 (mm)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190 x300x284 mm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05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905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D38999/23YC35PN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905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WEIGHT (Kg)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 kg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82953" marR="82953" marT="48817" marB="488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82953" marR="82953" marT="48817" marB="488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82953" marR="82953" marT="48817" marB="488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4645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57" marR="82957" marT="60125" marB="60125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9349" marB="59349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Sealed IP67 Nitrogen Purged</a:t>
                      </a:r>
                    </a:p>
                  </a:txBody>
                  <a:tcPr marL="82957" marR="82957" marT="60125" marB="60125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6A5CF4AF-729C-3EDB-E09C-76B65A5D39E2}"/>
              </a:ext>
            </a:extLst>
          </p:cNvPr>
          <p:cNvSpPr/>
          <p:nvPr/>
        </p:nvSpPr>
        <p:spPr>
          <a:xfrm>
            <a:off x="88900" y="8907463"/>
            <a:ext cx="4721225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+mj-lt"/>
                <a:cs typeface="+mn-cs"/>
              </a:rPr>
              <a:t>*DRI  Calculation according to Johnson Criteria  (Lines 3/6/8 D/R/I)</a:t>
            </a:r>
          </a:p>
        </p:txBody>
      </p:sp>
      <p:sp>
        <p:nvSpPr>
          <p:cNvPr id="28759" name="Slide Number Placeholder 3">
            <a:extLst>
              <a:ext uri="{FF2B5EF4-FFF2-40B4-BE49-F238E27FC236}">
                <a16:creationId xmlns:a16="http://schemas.microsoft.com/office/drawing/2014/main" id="{C6B4B159-3392-D35A-9E21-1FA306CEC5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7B894DB-3FC3-4A68-8F6D-3276169E6F40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26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28760" name="Group 8">
            <a:extLst>
              <a:ext uri="{FF2B5EF4-FFF2-40B4-BE49-F238E27FC236}">
                <a16:creationId xmlns:a16="http://schemas.microsoft.com/office/drawing/2014/main" id="{891728D5-7C50-2E97-2AEE-6ED127641394}"/>
              </a:ext>
            </a:extLst>
          </p:cNvPr>
          <p:cNvGrpSpPr>
            <a:grpSpLocks/>
          </p:cNvGrpSpPr>
          <p:nvPr/>
        </p:nvGrpSpPr>
        <p:grpSpPr bwMode="auto">
          <a:xfrm>
            <a:off x="1527175" y="373063"/>
            <a:ext cx="4418197" cy="884370"/>
            <a:chOff x="1527810" y="372428"/>
            <a:chExt cx="4418057" cy="884688"/>
          </a:xfrm>
        </p:grpSpPr>
        <p:sp>
          <p:nvSpPr>
            <p:cNvPr id="28761" name="TextBox 6">
              <a:extLst>
                <a:ext uri="{FF2B5EF4-FFF2-40B4-BE49-F238E27FC236}">
                  <a16:creationId xmlns:a16="http://schemas.microsoft.com/office/drawing/2014/main" id="{E3ECF377-3BC3-8585-2F83-FB42842BFA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5693" y="372428"/>
              <a:ext cx="19240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28762" name="TextBox 10">
              <a:extLst>
                <a:ext uri="{FF2B5EF4-FFF2-40B4-BE49-F238E27FC236}">
                  <a16:creationId xmlns:a16="http://schemas.microsoft.com/office/drawing/2014/main" id="{B87D0BB0-5E1E-90C6-4907-84B1B392AD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7810" y="887651"/>
              <a:ext cx="4418057" cy="3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52B501E-4E0B-078D-EEC4-D881277B5546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422400"/>
          <a:ext cx="6343650" cy="7583487"/>
        </p:xfrm>
        <a:graphic>
          <a:graphicData uri="http://schemas.openxmlformats.org/drawingml/2006/table">
            <a:tbl>
              <a:tblPr/>
              <a:tblGrid>
                <a:gridCol w="650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8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0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45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76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990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9125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MODEL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MWIR HD 15-300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HD 7.1-200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HD 17-510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HD 25-225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9850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3.0MP Global Shutter Zoom Block Optical x30 Digital x16</a:t>
                      </a:r>
                      <a:b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</a:b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Resolution 2048x1536 @ 30fps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Focal Length 5.5mm-165mm  FOV 46.5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- 2.2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3.7MP SONY IMX675  Zoom Block  Optical x40 Digital x32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Resolution </a:t>
                      </a: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2560x1440 @ 30fps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Focal Length 4.25mm-170m</a:t>
                      </a: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  FOV 73.8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- 2.16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25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DAY WINDOW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SAPPHIRE GLASS</a:t>
                      </a:r>
                      <a:endParaRPr kumimoji="0" lang="he-I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58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SENSOR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COOLED HD MWIR 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x20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15-300 mm F4.0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35.5°to 1.83° 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1280x1024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x28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7.1-200mm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48.5° to 1.83°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1280x1024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x28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7.1-200mm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48.5° to 1.83°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1280x1024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x30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17-510mm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21.32° to 0.72° 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1280x1024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x9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25-225mm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34.2° to 3.9° 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25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WINDOW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GE/SILICON windows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25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MOUNTING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Horizontal / Vertical Installation</a:t>
                      </a:r>
                    </a:p>
                  </a:txBody>
                  <a:tcPr marL="82965" marR="82965" marT="55051" marB="55051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1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THERMAL DRI – Detection, Recognition, Identification</a:t>
                      </a: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48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8,660/14,500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13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856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/3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0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,6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66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35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333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78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200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6,495/14,375</a:t>
                      </a: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448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4,330/9,583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928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15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333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666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39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100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3,247/7,187</a:t>
                      </a: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48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3,247/7,187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196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11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500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13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250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29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325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2,435/5,390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6330">
                <a:tc gridSpan="7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9578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LRF </a:t>
                      </a:r>
                      <a:b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</a:b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Laser Range Finder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8KM NATO Target,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Precision 0.01 – 0.5 m, Beam divergence 0.6 </a:t>
                      </a:r>
                      <a:r>
                        <a:rPr kumimoji="0" 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mrad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, Eye safe Laser Class 1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500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NPU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CPU Intel® Core™ Ultra Processors ,RAM 64GB, SSD 1TB ,INTEL® ARC™</a:t>
                      </a: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9500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12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-40 VDC 120W Max. MIL.STD704, MIL.STD810G POWER STABILIZER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428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(mm)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190x300x284 mm</a:t>
                      </a: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275x367x360 mm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82965" marR="82965" marT="47206" marB="4720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9500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9500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D38999/23YC35PN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95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WEIGHT (Kg)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12 </a:t>
                      </a: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kg</a:t>
                      </a: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16 kg</a:t>
                      </a: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47204" marB="47204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20 kg</a:t>
                      </a: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23 kg</a:t>
                      </a: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9662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65" marR="82965" marT="55051" marB="55051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Sealed IP67 Nitrogen Purged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65" marR="82965" marT="55051" marB="55051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EBE4314-0B7B-0C4F-CCBF-0EF978AD3291}"/>
              </a:ext>
            </a:extLst>
          </p:cNvPr>
          <p:cNvSpPr/>
          <p:nvPr/>
        </p:nvSpPr>
        <p:spPr>
          <a:xfrm>
            <a:off x="87313" y="8910638"/>
            <a:ext cx="6103937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+mj-lt"/>
                <a:cs typeface="+mn-cs"/>
              </a:rPr>
              <a:t>*DRI  Calculation according to Johnson Criteria  (Lines 3/6/8 D/R/I)</a:t>
            </a:r>
          </a:p>
        </p:txBody>
      </p:sp>
      <p:sp>
        <p:nvSpPr>
          <p:cNvPr id="29791" name="Slide Number Placeholder 3">
            <a:extLst>
              <a:ext uri="{FF2B5EF4-FFF2-40B4-BE49-F238E27FC236}">
                <a16:creationId xmlns:a16="http://schemas.microsoft.com/office/drawing/2014/main" id="{8963A62B-7759-C36C-D9A0-F5E0F646BC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48BC689-CDD8-4867-B0FD-080BE1A87644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27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29792" name="Group 7">
            <a:extLst>
              <a:ext uri="{FF2B5EF4-FFF2-40B4-BE49-F238E27FC236}">
                <a16:creationId xmlns:a16="http://schemas.microsoft.com/office/drawing/2014/main" id="{6AE95328-168F-9C1D-0DED-B883E9F516BB}"/>
              </a:ext>
            </a:extLst>
          </p:cNvPr>
          <p:cNvGrpSpPr>
            <a:grpSpLocks/>
          </p:cNvGrpSpPr>
          <p:nvPr/>
        </p:nvGrpSpPr>
        <p:grpSpPr bwMode="auto">
          <a:xfrm>
            <a:off x="1527175" y="373063"/>
            <a:ext cx="4418197" cy="884370"/>
            <a:chOff x="1527810" y="372428"/>
            <a:chExt cx="4418057" cy="884688"/>
          </a:xfrm>
        </p:grpSpPr>
        <p:sp>
          <p:nvSpPr>
            <p:cNvPr id="29793" name="TextBox 6">
              <a:extLst>
                <a:ext uri="{FF2B5EF4-FFF2-40B4-BE49-F238E27FC236}">
                  <a16:creationId xmlns:a16="http://schemas.microsoft.com/office/drawing/2014/main" id="{A3D9A3BF-74A8-45F4-B05E-8C8F1DD7AF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5693" y="372428"/>
              <a:ext cx="19240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29794" name="TextBox 10">
              <a:extLst>
                <a:ext uri="{FF2B5EF4-FFF2-40B4-BE49-F238E27FC236}">
                  <a16:creationId xmlns:a16="http://schemas.microsoft.com/office/drawing/2014/main" id="{ACD793D8-57F5-DB04-5055-1349FAEEA5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7810" y="887651"/>
              <a:ext cx="4418057" cy="3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B8DF475-F84D-269D-B736-6344E97D7E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800648"/>
              </p:ext>
            </p:extLst>
          </p:nvPr>
        </p:nvGraphicFramePr>
        <p:xfrm>
          <a:off x="201613" y="1343025"/>
          <a:ext cx="6375399" cy="7108822"/>
        </p:xfrm>
        <a:graphic>
          <a:graphicData uri="http://schemas.openxmlformats.org/drawingml/2006/table">
            <a:tbl>
              <a:tblPr/>
              <a:tblGrid>
                <a:gridCol w="1342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6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8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22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2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8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5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658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0118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MODEL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MWIR HD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50-1000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53" marR="82953" marT="45052" marB="45052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HD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30-300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HD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25-225</a:t>
                      </a:r>
                      <a:r>
                        <a:rPr kumimoji="0" lang="he-I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53" marR="82953" marT="45052" marB="4505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HD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17-510 PRO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53" marR="82953" marT="45052" marB="4505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107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1/1.8" 5MP Pregius S Global Exposure CMOS,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2448 × 2048, 5MP</a:t>
                      </a:r>
                      <a:b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</a:b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20 ~ 1200mm；60× Optical, 16× Digital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19.0° to 0.32°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64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DAY WINDOW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SAPPHIRE GLASS</a:t>
                      </a:r>
                      <a:endParaRPr kumimoji="0" lang="he-I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193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SENSOR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COOLED HD MWIR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x20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50-1000 mm F4.0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14.6° to 0.7° 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45052" marB="45052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1280x1024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x10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30-300mm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32° to 10.9° 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1280x1024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x9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25-225mm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34.2° to 3.9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1280x1024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x30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17-510mm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21.32° to 0.72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97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</a:t>
                      </a:r>
                      <a:r>
                        <a:rPr kumimoji="0" 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WINDOW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GE/SILICON windows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697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MOUNTING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Horizontal  Installation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7882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THERMAL DRI – Detection, Recognition, Identification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118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34,000/76,000</a:t>
                      </a:r>
                      <a:endParaRPr lang="en-US" sz="900" dirty="0"/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8,660/19,166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6,495/14,375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35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333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78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200</a:t>
                      </a:r>
                      <a:endParaRPr kumimoji="0" lang="en-US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118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17,320/38,333</a:t>
                      </a:r>
                      <a:endParaRPr lang="en-US" sz="900"/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4,330/9,583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3,247/7,187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</a:t>
                      </a: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666</a:t>
                      </a: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39</a:t>
                      </a: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100</a:t>
                      </a:r>
                      <a:endParaRPr kumimoji="0" lang="en-US" sz="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118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12,990/28,750</a:t>
                      </a:r>
                      <a:endParaRPr lang="en-US" sz="900" dirty="0"/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3,247/7,187</a:t>
                      </a: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2,435/5,390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13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250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29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325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9760">
                <a:tc gridSpan="8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450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LRF </a:t>
                      </a:r>
                      <a:b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</a:b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Laser Range Finder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8Km or 17.6Km NATO Precision 0.01 – 0.5 m, Beam divergence 0.6 </a:t>
                      </a:r>
                      <a:r>
                        <a:rPr kumimoji="0" 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mrad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, Eye safe Laser Class 1</a:t>
                      </a:r>
                      <a:endParaRPr lang="en-US" sz="900" dirty="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764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NPU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CPU Intel® Core™ Ultra Processors ,RAM 64GB, SSD 1TB ,INTEL® ARC™</a:t>
                      </a:r>
                      <a:endParaRPr lang="en-US" sz="900" dirty="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764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ru-RU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12</a:t>
                      </a: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-40 VDC 120W Max. MIL.STD704, MIL.STD810G POWER STABILIZER</a:t>
                      </a:r>
                      <a:endParaRPr lang="en-US" sz="90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764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 (mm)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536x629x376</a:t>
                      </a:r>
                      <a:endParaRPr lang="en-US" sz="90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764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</a:t>
                      </a:r>
                      <a:endParaRPr lang="en-US" sz="90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343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D38999/23YC35PN</a:t>
                      </a:r>
                      <a:endParaRPr lang="en-US" sz="900" dirty="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3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WEIGHT (Kg)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60 kg</a:t>
                      </a:r>
                      <a:endParaRPr lang="en-US" sz="90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55</a:t>
                      </a: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kg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30 Kg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30 Kg</a:t>
                      </a: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788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43" marR="82943" marT="50627" marB="5062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Sealed IP67 Nitrogen Purged</a:t>
                      </a:r>
                      <a:endParaRPr lang="en-US" sz="900" dirty="0">
                        <a:latin typeface="+mj-lt"/>
                      </a:endParaRPr>
                    </a:p>
                  </a:txBody>
                  <a:tcPr marL="82943" marR="82943" marT="50627" marB="5062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BF33D812-C46B-94D8-A33D-4BD807EAECC7}"/>
              </a:ext>
            </a:extLst>
          </p:cNvPr>
          <p:cNvSpPr/>
          <p:nvPr/>
        </p:nvSpPr>
        <p:spPr>
          <a:xfrm>
            <a:off x="88900" y="8905875"/>
            <a:ext cx="5821363" cy="261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+mj-lt"/>
                <a:cs typeface="+mn-cs"/>
              </a:rPr>
              <a:t>*DRI  Calculation according to Johnson Criteria  (Lines 3/6/8 D/R/I)</a:t>
            </a:r>
          </a:p>
        </p:txBody>
      </p:sp>
      <p:sp>
        <p:nvSpPr>
          <p:cNvPr id="30813" name="Slide Number Placeholder 3">
            <a:extLst>
              <a:ext uri="{FF2B5EF4-FFF2-40B4-BE49-F238E27FC236}">
                <a16:creationId xmlns:a16="http://schemas.microsoft.com/office/drawing/2014/main" id="{68A7F945-4699-F403-CB49-DA14BFF22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880C48A-C675-44EE-8B0E-F815C93BA286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28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30814" name="Group 7">
            <a:extLst>
              <a:ext uri="{FF2B5EF4-FFF2-40B4-BE49-F238E27FC236}">
                <a16:creationId xmlns:a16="http://schemas.microsoft.com/office/drawing/2014/main" id="{8C31726A-F8A4-3EF6-BEA2-D075E9B7C86B}"/>
              </a:ext>
            </a:extLst>
          </p:cNvPr>
          <p:cNvGrpSpPr>
            <a:grpSpLocks/>
          </p:cNvGrpSpPr>
          <p:nvPr/>
        </p:nvGrpSpPr>
        <p:grpSpPr bwMode="auto">
          <a:xfrm>
            <a:off x="1527175" y="373063"/>
            <a:ext cx="3894138" cy="884237"/>
            <a:chOff x="1527810" y="372428"/>
            <a:chExt cx="3894015" cy="884555"/>
          </a:xfrm>
        </p:grpSpPr>
        <p:sp>
          <p:nvSpPr>
            <p:cNvPr id="30815" name="TextBox 6">
              <a:extLst>
                <a:ext uri="{FF2B5EF4-FFF2-40B4-BE49-F238E27FC236}">
                  <a16:creationId xmlns:a16="http://schemas.microsoft.com/office/drawing/2014/main" id="{2E8A3337-AAFD-62D9-03E0-4DEF00F597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5693" y="372428"/>
              <a:ext cx="19240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0816" name="TextBox 10">
              <a:extLst>
                <a:ext uri="{FF2B5EF4-FFF2-40B4-BE49-F238E27FC236}">
                  <a16:creationId xmlns:a16="http://schemas.microsoft.com/office/drawing/2014/main" id="{8BAD845B-23B5-996A-E6D1-9323D68DD5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7810" y="887651"/>
              <a:ext cx="38940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B594FE9-B28B-F7B2-C194-126CCEE32FA2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362075"/>
          <a:ext cx="6375400" cy="5219702"/>
        </p:xfrm>
        <a:graphic>
          <a:graphicData uri="http://schemas.openxmlformats.org/drawingml/2006/table">
            <a:tbl>
              <a:tblPr/>
              <a:tblGrid>
                <a:gridCol w="1119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3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1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4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71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42456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659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MODEL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OWL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OWL225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OWL1000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OMEGA </a:t>
                      </a:r>
                      <a:r>
                        <a:rPr kumimoji="0" lang="el-GR" altLang="x-none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Ω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12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MOUNTING TYPE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 Mount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 Mount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U Mount</a:t>
                      </a:r>
                      <a:endParaRPr kumimoji="0" lang="en-US" altLang="x-none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Ω (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OMEGA)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TOP + Sides</a:t>
                      </a:r>
                      <a:endParaRPr kumimoji="0" lang="en-US" altLang="x-none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58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TILT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 Max ±90° Deg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Max. Motor Torque (NM) 35/ 50/ 150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58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PAN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Cont. 360° Deg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Motor Torque (NM) 35/ 50/ 150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11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TRUE NORTH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INS GPS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DUAL ANTENNA GNSS-AIDED INERTIAL NAVIGATION*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61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MAX.SPEED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20 RPM, up to 120°/sec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65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MAX. PAYLOAD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70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80 Kg 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75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DIMENSIONS </a:t>
                      </a:r>
                      <a:r>
                        <a:rPr kumimoji="0" lang="en-US" altLang="x-none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LxWxH</a:t>
                      </a: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 (mm)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416x210x442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505x255x624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he-IL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777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765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629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 </a:t>
                      </a:r>
                      <a:endParaRPr kumimoji="0" lang="en-US" altLang="x-none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794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210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419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 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66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WEIGHT(Kg)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he-IL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22</a:t>
                      </a: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  <a:r>
                        <a:rPr kumimoji="0" lang="he-IL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5</a:t>
                      </a: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32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7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IP RATE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IP66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7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POWER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24 - 48VDC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31809" name="Picture 2" descr="C:\Users\admin\Downloads\Дизайн без названия (9).png">
            <a:extLst>
              <a:ext uri="{FF2B5EF4-FFF2-40B4-BE49-F238E27FC236}">
                <a16:creationId xmlns:a16="http://schemas.microsoft.com/office/drawing/2014/main" id="{FA1DBE79-B459-A0A0-C109-0BFEA2BAB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" t="12770" r="3880" b="8266"/>
          <a:stretch>
            <a:fillRect/>
          </a:stretch>
        </p:blipFill>
        <p:spPr bwMode="auto">
          <a:xfrm>
            <a:off x="5170488" y="1449388"/>
            <a:ext cx="1485900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810" name="Picture 2" descr="Z:\Ex-Sight.Com\PRODUCTS\OWL_Mesovev\PIC\23.9.24-5.jpg">
            <a:extLst>
              <a:ext uri="{FF2B5EF4-FFF2-40B4-BE49-F238E27FC236}">
                <a16:creationId xmlns:a16="http://schemas.microsoft.com/office/drawing/2014/main" id="{6B52DBF9-2014-4B02-E790-86D64AF1F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r="35201"/>
          <a:stretch>
            <a:fillRect/>
          </a:stretch>
        </p:blipFill>
        <p:spPr bwMode="auto">
          <a:xfrm>
            <a:off x="1512888" y="1411288"/>
            <a:ext cx="750887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811" name="Picture 2" descr="\\192.168.1.7\Public\Ex-Sight.Com\MEDIA\OWL225\OWL_ALL_Motors_225_MOD_2025-Mar-05_09-54-10AM-000_CustomizedView48345987703_png_alpha.png">
            <a:extLst>
              <a:ext uri="{FF2B5EF4-FFF2-40B4-BE49-F238E27FC236}">
                <a16:creationId xmlns:a16="http://schemas.microsoft.com/office/drawing/2014/main" id="{36019863-7F42-C972-BEA3-2EF095EE0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18" t="9320" r="33350"/>
          <a:stretch>
            <a:fillRect/>
          </a:stretch>
        </p:blipFill>
        <p:spPr bwMode="auto">
          <a:xfrm>
            <a:off x="2538413" y="1411288"/>
            <a:ext cx="982662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812" name="Picture 3">
            <a:extLst>
              <a:ext uri="{FF2B5EF4-FFF2-40B4-BE49-F238E27FC236}">
                <a16:creationId xmlns:a16="http://schemas.microsoft.com/office/drawing/2014/main" id="{9E708DBA-050E-7C8F-1922-4435095CE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466850"/>
            <a:ext cx="931862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813" name="Slide Number Placeholder 3">
            <a:extLst>
              <a:ext uri="{FF2B5EF4-FFF2-40B4-BE49-F238E27FC236}">
                <a16:creationId xmlns:a16="http://schemas.microsoft.com/office/drawing/2014/main" id="{52ED92E3-0036-C63B-7B8E-3797DCACE1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A61D9B8-BAF5-4F8A-BA11-F6604D7504DE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29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31814" name="Group 10">
            <a:extLst>
              <a:ext uri="{FF2B5EF4-FFF2-40B4-BE49-F238E27FC236}">
                <a16:creationId xmlns:a16="http://schemas.microsoft.com/office/drawing/2014/main" id="{F9D3BD66-7B06-297D-6CFC-1104A695867E}"/>
              </a:ext>
            </a:extLst>
          </p:cNvPr>
          <p:cNvGrpSpPr>
            <a:grpSpLocks/>
          </p:cNvGrpSpPr>
          <p:nvPr/>
        </p:nvGrpSpPr>
        <p:grpSpPr bwMode="auto">
          <a:xfrm>
            <a:off x="1527175" y="373063"/>
            <a:ext cx="4418197" cy="884370"/>
            <a:chOff x="1527810" y="372428"/>
            <a:chExt cx="4418057" cy="884688"/>
          </a:xfrm>
        </p:grpSpPr>
        <p:sp>
          <p:nvSpPr>
            <p:cNvPr id="31815" name="TextBox 6">
              <a:extLst>
                <a:ext uri="{FF2B5EF4-FFF2-40B4-BE49-F238E27FC236}">
                  <a16:creationId xmlns:a16="http://schemas.microsoft.com/office/drawing/2014/main" id="{E6E3E56F-2592-BF62-D660-31A6E8CB0E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5693" y="372428"/>
              <a:ext cx="19240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1816" name="TextBox 13">
              <a:extLst>
                <a:ext uri="{FF2B5EF4-FFF2-40B4-BE49-F238E27FC236}">
                  <a16:creationId xmlns:a16="http://schemas.microsoft.com/office/drawing/2014/main" id="{121A6691-DAE6-FD76-0CF9-F98F0C12E1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7810" y="887651"/>
              <a:ext cx="4418057" cy="3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1">
            <a:extLst>
              <a:ext uri="{FF2B5EF4-FFF2-40B4-BE49-F238E27FC236}">
                <a16:creationId xmlns:a16="http://schemas.microsoft.com/office/drawing/2014/main" id="{075B294F-EF95-64A5-087B-2360EC34B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1531938"/>
            <a:ext cx="6396037" cy="9540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</a:rPr>
              <a:t>MODELS: </a:t>
            </a:r>
            <a:r>
              <a:rPr lang="en-US" altLang="en-US" sz="1400" dirty="0">
                <a:latin typeface="+mj-lt"/>
              </a:rPr>
              <a:t>MWIR15-300,  LWIR 25-150, LWIR 20-100, LWIR HD 25-75, MWIR HD 15-300, SWIR HD 7.1-200, SWIR HD 17-510</a:t>
            </a:r>
          </a:p>
          <a:p>
            <a:pPr eaLnBrk="1" hangingPunct="1">
              <a:defRPr/>
            </a:pPr>
            <a:endParaRPr lang="en-US" altLang="en-US" sz="1400" b="1" dirty="0">
              <a:latin typeface="+mj-lt"/>
            </a:endParaRPr>
          </a:p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</a:t>
            </a:r>
            <a:r>
              <a:rPr lang="ru-RU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: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SIGHT</a:t>
            </a:r>
            <a:r>
              <a:rPr lang="en-US" altLang="en-US" sz="1400" b="1" dirty="0">
                <a:latin typeface="+mj-lt"/>
                <a:sym typeface="Roboto" panose="02000000000000000000" pitchFamily="2" charset="0"/>
              </a:rPr>
              <a:t>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(</a:t>
            </a:r>
            <a:r>
              <a:rPr lang="en-US" altLang="en-US" sz="1400" dirty="0" err="1">
                <a:latin typeface="+mj-lt"/>
                <a:sym typeface="Roboto" panose="02000000000000000000" pitchFamily="2" charset="0"/>
              </a:rPr>
              <a:t>LxWxH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, mm)</a:t>
            </a:r>
            <a:r>
              <a:rPr lang="en-US" altLang="en-US" sz="1400" b="1" dirty="0">
                <a:latin typeface="+mj-lt"/>
                <a:sym typeface="Roboto" panose="02000000000000000000" pitchFamily="2" charset="0"/>
              </a:rPr>
              <a:t>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190x300x284</a:t>
            </a:r>
            <a:endParaRPr lang="en-US" altLang="en-US" sz="1400" b="1" dirty="0">
              <a:latin typeface="+mj-lt"/>
            </a:endParaRPr>
          </a:p>
        </p:txBody>
      </p:sp>
      <p:pic>
        <p:nvPicPr>
          <p:cNvPr id="32771" name="Picture 3" descr="C:\Users\User\Downloads\Sight-Genery-Dimensions_page-0001.jpg">
            <a:extLst>
              <a:ext uri="{FF2B5EF4-FFF2-40B4-BE49-F238E27FC236}">
                <a16:creationId xmlns:a16="http://schemas.microsoft.com/office/drawing/2014/main" id="{79499D2F-6DF9-BACB-31A9-3D9DD9898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7" t="11008" r="58643" b="52805"/>
          <a:stretch>
            <a:fillRect/>
          </a:stretch>
        </p:blipFill>
        <p:spPr bwMode="auto">
          <a:xfrm>
            <a:off x="427038" y="3119438"/>
            <a:ext cx="1995487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ABADEB4-7619-09E6-24A6-327DC7582B72}"/>
              </a:ext>
            </a:extLst>
          </p:cNvPr>
          <p:cNvCxnSpPr>
            <a:cxnSpLocks/>
          </p:cNvCxnSpPr>
          <p:nvPr/>
        </p:nvCxnSpPr>
        <p:spPr bwMode="auto">
          <a:xfrm flipV="1">
            <a:off x="654050" y="3036888"/>
            <a:ext cx="0" cy="404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3EA46B3-419F-2E7E-2459-E4ECE336445A}"/>
              </a:ext>
            </a:extLst>
          </p:cNvPr>
          <p:cNvCxnSpPr>
            <a:cxnSpLocks/>
          </p:cNvCxnSpPr>
          <p:nvPr/>
        </p:nvCxnSpPr>
        <p:spPr bwMode="auto">
          <a:xfrm flipH="1">
            <a:off x="674688" y="3116263"/>
            <a:ext cx="506412" cy="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13D4152-BBB0-D740-CF71-02C4181961EF}"/>
              </a:ext>
            </a:extLst>
          </p:cNvPr>
          <p:cNvCxnSpPr>
            <a:cxnSpLocks/>
          </p:cNvCxnSpPr>
          <p:nvPr/>
        </p:nvCxnSpPr>
        <p:spPr bwMode="auto">
          <a:xfrm flipV="1">
            <a:off x="2255838" y="3046413"/>
            <a:ext cx="0" cy="3968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F31CE39-728F-D924-E1C0-0A6480577F89}"/>
              </a:ext>
            </a:extLst>
          </p:cNvPr>
          <p:cNvCxnSpPr>
            <a:cxnSpLocks/>
          </p:cNvCxnSpPr>
          <p:nvPr/>
        </p:nvCxnSpPr>
        <p:spPr bwMode="auto">
          <a:xfrm>
            <a:off x="1681163" y="3116263"/>
            <a:ext cx="555625" cy="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28" name="TextBox 32">
            <a:extLst>
              <a:ext uri="{FF2B5EF4-FFF2-40B4-BE49-F238E27FC236}">
                <a16:creationId xmlns:a16="http://schemas.microsoft.com/office/drawing/2014/main" id="{70C80FD4-F1B8-54A6-1C40-589DB4A31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2850" y="2989263"/>
            <a:ext cx="423863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he-IL" altLang="en-US" sz="1050" dirty="0">
                <a:latin typeface="Roboto" panose="02000000000000000000" pitchFamily="2" charset="0"/>
                <a:ea typeface="Roboto" panose="02000000000000000000" pitchFamily="2" charset="0"/>
              </a:rPr>
              <a:t>190</a:t>
            </a:r>
            <a:endParaRPr lang="en-US" altLang="en-US" sz="105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2777" name="Picture 3" descr="C:\Users\User\Downloads\Sight-Genery-Dimensions_page-0001.jpg">
            <a:extLst>
              <a:ext uri="{FF2B5EF4-FFF2-40B4-BE49-F238E27FC236}">
                <a16:creationId xmlns:a16="http://schemas.microsoft.com/office/drawing/2014/main" id="{0DDC275B-9269-86F9-BE84-6CF0C6FA2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93" t="9506" r="14783" b="53400"/>
          <a:stretch>
            <a:fillRect/>
          </a:stretch>
        </p:blipFill>
        <p:spPr bwMode="auto">
          <a:xfrm>
            <a:off x="2855913" y="2917825"/>
            <a:ext cx="3163887" cy="26574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778" name="Group 31">
            <a:extLst>
              <a:ext uri="{FF2B5EF4-FFF2-40B4-BE49-F238E27FC236}">
                <a16:creationId xmlns:a16="http://schemas.microsoft.com/office/drawing/2014/main" id="{A3EF24FC-81D1-66FA-9FEB-D5FAF163D39C}"/>
              </a:ext>
            </a:extLst>
          </p:cNvPr>
          <p:cNvGrpSpPr>
            <a:grpSpLocks/>
          </p:cNvGrpSpPr>
          <p:nvPr/>
        </p:nvGrpSpPr>
        <p:grpSpPr bwMode="auto">
          <a:xfrm>
            <a:off x="3430588" y="5192713"/>
            <a:ext cx="2352675" cy="733425"/>
            <a:chOff x="3430588" y="5193030"/>
            <a:chExt cx="2352799" cy="733066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2D524A5-A434-ECF5-CEBC-4360F4F5EF8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430588" y="5193030"/>
              <a:ext cx="0" cy="67435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7984F7D3-5688-8968-AD82-750287CD79C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529018" y="5467533"/>
              <a:ext cx="0" cy="20627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17523B4-7F79-3BE5-E4EF-96C5A6736F2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783387" y="5467533"/>
              <a:ext cx="0" cy="3998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806" name="Group 37905">
              <a:extLst>
                <a:ext uri="{FF2B5EF4-FFF2-40B4-BE49-F238E27FC236}">
                  <a16:creationId xmlns:a16="http://schemas.microsoft.com/office/drawing/2014/main" id="{4CB57F02-1086-4A49-7753-DFE3770CEA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47110" y="5472832"/>
              <a:ext cx="2220595" cy="253916"/>
              <a:chOff x="3547110" y="5712862"/>
              <a:chExt cx="2220595" cy="253916"/>
            </a:xfrm>
          </p:grpSpPr>
          <p:cxnSp>
            <p:nvCxnSpPr>
              <p:cNvPr id="42" name="Straight Arrow Connector 41">
                <a:extLst>
                  <a:ext uri="{FF2B5EF4-FFF2-40B4-BE49-F238E27FC236}">
                    <a16:creationId xmlns:a16="http://schemas.microsoft.com/office/drawing/2014/main" id="{F154DEB7-7B57-361C-8430-89DC5AD1D500}"/>
                  </a:ext>
                </a:extLst>
              </p:cNvPr>
              <p:cNvCxnSpPr>
                <a:cxnSpLocks/>
                <a:stCxn id="37914" idx="1"/>
              </p:cNvCxnSpPr>
              <p:nvPr/>
            </p:nvCxnSpPr>
            <p:spPr bwMode="auto">
              <a:xfrm flipH="1">
                <a:off x="3546481" y="5839261"/>
                <a:ext cx="782679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Arrow Connector 42">
                <a:extLst>
                  <a:ext uri="{FF2B5EF4-FFF2-40B4-BE49-F238E27FC236}">
                    <a16:creationId xmlns:a16="http://schemas.microsoft.com/office/drawing/2014/main" id="{5B74FE68-37C6-EEB5-5564-12202BC403D3}"/>
                  </a:ext>
                </a:extLst>
              </p:cNvPr>
              <p:cNvCxnSpPr>
                <a:cxnSpLocks/>
                <a:stCxn id="37914" idx="3"/>
              </p:cNvCxnSpPr>
              <p:nvPr/>
            </p:nvCxnSpPr>
            <p:spPr bwMode="auto">
              <a:xfrm>
                <a:off x="4738757" y="5839261"/>
                <a:ext cx="1028754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914" name="TextBox 43">
                <a:extLst>
                  <a:ext uri="{FF2B5EF4-FFF2-40B4-BE49-F238E27FC236}">
                    <a16:creationId xmlns:a16="http://schemas.microsoft.com/office/drawing/2014/main" id="{46402379-0607-3AAB-322E-E76998C308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29160" y="5712323"/>
                <a:ext cx="409597" cy="253876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en-US" sz="1050" dirty="0">
                    <a:latin typeface="Roboto" panose="02000000000000000000" pitchFamily="2" charset="0"/>
                  </a:rPr>
                  <a:t>280</a:t>
                </a:r>
              </a:p>
            </p:txBody>
          </p:sp>
        </p:grpSp>
        <p:grpSp>
          <p:nvGrpSpPr>
            <p:cNvPr id="32807" name="Group 24">
              <a:extLst>
                <a:ext uri="{FF2B5EF4-FFF2-40B4-BE49-F238E27FC236}">
                  <a16:creationId xmlns:a16="http://schemas.microsoft.com/office/drawing/2014/main" id="{7D19B8F5-0680-C1CC-41A3-66D445C4D5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46621" y="5672180"/>
              <a:ext cx="2327275" cy="253916"/>
              <a:chOff x="3440430" y="6225192"/>
              <a:chExt cx="2327275" cy="253916"/>
            </a:xfrm>
          </p:grpSpPr>
          <p:sp>
            <p:nvSpPr>
              <p:cNvPr id="37915" name="TextBox 23">
                <a:extLst>
                  <a:ext uri="{FF2B5EF4-FFF2-40B4-BE49-F238E27FC236}">
                    <a16:creationId xmlns:a16="http://schemas.microsoft.com/office/drawing/2014/main" id="{28C26BE3-3713-4747-FF75-39B515A634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30907" y="6225232"/>
                <a:ext cx="455637" cy="253876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en-US" sz="1050" dirty="0">
                    <a:latin typeface="Roboto" panose="02000000000000000000" pitchFamily="2" charset="0"/>
                  </a:rPr>
                  <a:t>296</a:t>
                </a:r>
              </a:p>
            </p:txBody>
          </p:sp>
          <p:cxnSp>
            <p:nvCxnSpPr>
              <p:cNvPr id="27" name="Straight Arrow Connector 26">
                <a:extLst>
                  <a:ext uri="{FF2B5EF4-FFF2-40B4-BE49-F238E27FC236}">
                    <a16:creationId xmlns:a16="http://schemas.microsoft.com/office/drawing/2014/main" id="{DC2A64F4-EFD0-740B-037B-52E0F0A7D8BB}"/>
                  </a:ext>
                </a:extLst>
              </p:cNvPr>
              <p:cNvCxnSpPr/>
              <p:nvPr/>
            </p:nvCxnSpPr>
            <p:spPr bwMode="auto">
              <a:xfrm flipV="1">
                <a:off x="4723041" y="6356930"/>
                <a:ext cx="1044630" cy="7934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AC6C3DD8-734E-FB77-8F04-63036C1DF08C}"/>
                  </a:ext>
                </a:extLst>
              </p:cNvPr>
              <p:cNvCxnSpPr/>
              <p:nvPr/>
            </p:nvCxnSpPr>
            <p:spPr bwMode="auto">
              <a:xfrm flipH="1" flipV="1">
                <a:off x="3440273" y="6364864"/>
                <a:ext cx="900160" cy="476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2779" name="Group 37918">
            <a:extLst>
              <a:ext uri="{FF2B5EF4-FFF2-40B4-BE49-F238E27FC236}">
                <a16:creationId xmlns:a16="http://schemas.microsoft.com/office/drawing/2014/main" id="{DC58EFF3-85D0-3462-DDCE-369CD8C08CA9}"/>
              </a:ext>
            </a:extLst>
          </p:cNvPr>
          <p:cNvGrpSpPr>
            <a:grpSpLocks/>
          </p:cNvGrpSpPr>
          <p:nvPr/>
        </p:nvGrpSpPr>
        <p:grpSpPr bwMode="auto">
          <a:xfrm>
            <a:off x="5800725" y="3159125"/>
            <a:ext cx="503238" cy="2276475"/>
            <a:chOff x="5800725" y="3159125"/>
            <a:chExt cx="503324" cy="2276475"/>
          </a:xfrm>
        </p:grpSpPr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B280F03-3DC1-4F1A-440F-02DB4E3A040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800725" y="3159125"/>
              <a:ext cx="3334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0881DCA-0BFD-7507-7C75-D05EFA6B75D7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802313" y="5435600"/>
              <a:ext cx="33184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799" name="Group 37917">
              <a:extLst>
                <a:ext uri="{FF2B5EF4-FFF2-40B4-BE49-F238E27FC236}">
                  <a16:creationId xmlns:a16="http://schemas.microsoft.com/office/drawing/2014/main" id="{F04C5E5C-C6F0-A4F9-9497-B144B87F3A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8342" y="3181129"/>
              <a:ext cx="455707" cy="2248110"/>
              <a:chOff x="5848342" y="3181129"/>
              <a:chExt cx="455707" cy="2248110"/>
            </a:xfrm>
          </p:grpSpPr>
          <p:cxnSp>
            <p:nvCxnSpPr>
              <p:cNvPr id="65" name="Straight Arrow Connector 64">
                <a:extLst>
                  <a:ext uri="{FF2B5EF4-FFF2-40B4-BE49-F238E27FC236}">
                    <a16:creationId xmlns:a16="http://schemas.microsoft.com/office/drawing/2014/main" id="{CA3241C0-72BE-9DCF-719D-241B45739CF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6038891" y="3181350"/>
                <a:ext cx="0" cy="898525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921" name="TextBox 67">
                <a:extLst>
                  <a:ext uri="{FF2B5EF4-FFF2-40B4-BE49-F238E27FC236}">
                    <a16:creationId xmlns:a16="http://schemas.microsoft.com/office/drawing/2014/main" id="{64572060-0B32-EAE0-54B5-2E8EDA740EF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48358" y="4076700"/>
                <a:ext cx="455691" cy="254000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en-US" sz="1050" dirty="0">
                    <a:latin typeface="Roboto" panose="02000000000000000000" pitchFamily="2" charset="0"/>
                  </a:rPr>
                  <a:t>284</a:t>
                </a:r>
              </a:p>
            </p:txBody>
          </p:sp>
          <p:cxnSp>
            <p:nvCxnSpPr>
              <p:cNvPr id="70" name="Straight Arrow Connector 69">
                <a:extLst>
                  <a:ext uri="{FF2B5EF4-FFF2-40B4-BE49-F238E27FC236}">
                    <a16:creationId xmlns:a16="http://schemas.microsoft.com/office/drawing/2014/main" id="{F71DDB2B-F953-3D29-4D5A-A5699761704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046830" y="4378325"/>
                <a:ext cx="0" cy="1050925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2780" name="Picture 3" descr="C:\Users\User\Downloads\Sight-Genery-Dimensions_page-0001.jpg">
            <a:extLst>
              <a:ext uri="{FF2B5EF4-FFF2-40B4-BE49-F238E27FC236}">
                <a16:creationId xmlns:a16="http://schemas.microsoft.com/office/drawing/2014/main" id="{CCED0B94-673E-928F-11BD-00317719C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9" t="54153" r="58186" b="5243"/>
          <a:stretch>
            <a:fillRect/>
          </a:stretch>
        </p:blipFill>
        <p:spPr bwMode="auto">
          <a:xfrm>
            <a:off x="414338" y="5962650"/>
            <a:ext cx="2071687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81" name="Group 6">
            <a:extLst>
              <a:ext uri="{FF2B5EF4-FFF2-40B4-BE49-F238E27FC236}">
                <a16:creationId xmlns:a16="http://schemas.microsoft.com/office/drawing/2014/main" id="{89A621AC-F5AA-130A-7BCE-5C6D78916043}"/>
              </a:ext>
            </a:extLst>
          </p:cNvPr>
          <p:cNvGrpSpPr>
            <a:grpSpLocks/>
          </p:cNvGrpSpPr>
          <p:nvPr/>
        </p:nvGrpSpPr>
        <p:grpSpPr bwMode="auto">
          <a:xfrm>
            <a:off x="1865313" y="6094413"/>
            <a:ext cx="1303337" cy="2779712"/>
            <a:chOff x="1865313" y="6094413"/>
            <a:chExt cx="1303179" cy="2779712"/>
          </a:xfrm>
        </p:grpSpPr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51777936-624C-5BEC-6B1F-338EBCC4779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2122457" y="6337300"/>
              <a:ext cx="5682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6A5F52CA-CE62-CD93-9BDC-0F2335EFB099}"/>
                </a:ext>
              </a:extLst>
            </p:cNvPr>
            <p:cNvCxnSpPr/>
            <p:nvPr/>
          </p:nvCxnSpPr>
          <p:spPr bwMode="auto">
            <a:xfrm flipH="1" flipV="1">
              <a:off x="1865313" y="6094413"/>
              <a:ext cx="1101591" cy="142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83F6DBBA-C929-1448-81B5-907B2C69BF35}"/>
                </a:ext>
              </a:extLst>
            </p:cNvPr>
            <p:cNvCxnSpPr/>
            <p:nvPr/>
          </p:nvCxnSpPr>
          <p:spPr bwMode="auto">
            <a:xfrm flipH="1" flipV="1">
              <a:off x="2279600" y="8867775"/>
              <a:ext cx="722225" cy="635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789" name="Group 5">
              <a:extLst>
                <a:ext uri="{FF2B5EF4-FFF2-40B4-BE49-F238E27FC236}">
                  <a16:creationId xmlns:a16="http://schemas.microsoft.com/office/drawing/2014/main" id="{1CC566C7-1760-0D58-E1F2-AD487A45F7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8794" y="6363172"/>
              <a:ext cx="477119" cy="2478886"/>
              <a:chOff x="2378794" y="6363172"/>
              <a:chExt cx="477119" cy="2478886"/>
            </a:xfrm>
          </p:grpSpPr>
          <p:cxnSp>
            <p:nvCxnSpPr>
              <p:cNvPr id="81" name="Straight Arrow Connector 80">
                <a:extLst>
                  <a:ext uri="{FF2B5EF4-FFF2-40B4-BE49-F238E27FC236}">
                    <a16:creationId xmlns:a16="http://schemas.microsoft.com/office/drawing/2014/main" id="{76E7FD33-B8E8-429B-7EBB-8C64E947EE7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2574839" y="6362700"/>
                <a:ext cx="1588" cy="1182688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905" name="TextBox 82">
                <a:extLst>
                  <a:ext uri="{FF2B5EF4-FFF2-40B4-BE49-F238E27FC236}">
                    <a16:creationId xmlns:a16="http://schemas.microsoft.com/office/drawing/2014/main" id="{0DAF8746-6AF2-97DC-854E-6C72E9BE291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78013" y="7523163"/>
                <a:ext cx="477780" cy="2619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en-US" sz="1050" dirty="0">
                    <a:latin typeface="Roboto" panose="02000000000000000000" pitchFamily="2" charset="0"/>
                  </a:rPr>
                  <a:t>300</a:t>
                </a:r>
              </a:p>
            </p:txBody>
          </p:sp>
          <p:cxnSp>
            <p:nvCxnSpPr>
              <p:cNvPr id="84" name="Straight Arrow Connector 83">
                <a:extLst>
                  <a:ext uri="{FF2B5EF4-FFF2-40B4-BE49-F238E27FC236}">
                    <a16:creationId xmlns:a16="http://schemas.microsoft.com/office/drawing/2014/main" id="{2E2A34DE-202F-BC0F-08FF-6AE053CDC44C}"/>
                  </a:ext>
                </a:extLst>
              </p:cNvPr>
              <p:cNvCxnSpPr/>
              <p:nvPr/>
            </p:nvCxnSpPr>
            <p:spPr bwMode="auto">
              <a:xfrm>
                <a:off x="2584363" y="7756525"/>
                <a:ext cx="7937" cy="10858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790" name="Group 4">
              <a:extLst>
                <a:ext uri="{FF2B5EF4-FFF2-40B4-BE49-F238E27FC236}">
                  <a16:creationId xmlns:a16="http://schemas.microsoft.com/office/drawing/2014/main" id="{9ABF3E08-1A25-DBED-9CDF-B709D33E80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90654" y="6134100"/>
              <a:ext cx="477838" cy="2707958"/>
              <a:chOff x="2690654" y="6134100"/>
              <a:chExt cx="477838" cy="2707958"/>
            </a:xfrm>
          </p:grpSpPr>
          <p:sp>
            <p:nvSpPr>
              <p:cNvPr id="37893" name="TextBox 87">
                <a:extLst>
                  <a:ext uri="{FF2B5EF4-FFF2-40B4-BE49-F238E27FC236}">
                    <a16:creationId xmlns:a16="http://schemas.microsoft.com/office/drawing/2014/main" id="{CC2BCF4C-55BF-56DC-485C-9FBECD001E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90713" y="7297738"/>
                <a:ext cx="477779" cy="2619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en-US" sz="1050" dirty="0">
                    <a:latin typeface="Roboto" panose="02000000000000000000" pitchFamily="2" charset="0"/>
                  </a:rPr>
                  <a:t>331</a:t>
                </a:r>
              </a:p>
            </p:txBody>
          </p:sp>
          <p:cxnSp>
            <p:nvCxnSpPr>
              <p:cNvPr id="82" name="Straight Arrow Connector 81">
                <a:extLst>
                  <a:ext uri="{FF2B5EF4-FFF2-40B4-BE49-F238E27FC236}">
                    <a16:creationId xmlns:a16="http://schemas.microsoft.com/office/drawing/2014/main" id="{76B90210-BAEB-8D81-3006-F3814CFDF25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2868491" y="6134100"/>
                <a:ext cx="7936" cy="1184275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Arrow Connector 89">
                <a:extLst>
                  <a:ext uri="{FF2B5EF4-FFF2-40B4-BE49-F238E27FC236}">
                    <a16:creationId xmlns:a16="http://schemas.microsoft.com/office/drawing/2014/main" id="{B2BFD8A8-F5EA-8907-0D9F-97D5916CD3DB}"/>
                  </a:ext>
                </a:extLst>
              </p:cNvPr>
              <p:cNvCxnSpPr/>
              <p:nvPr/>
            </p:nvCxnSpPr>
            <p:spPr bwMode="auto">
              <a:xfrm>
                <a:off x="2874841" y="7523163"/>
                <a:ext cx="9524" cy="1319212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2782" name="Slide Number Placeholder 3">
            <a:extLst>
              <a:ext uri="{FF2B5EF4-FFF2-40B4-BE49-F238E27FC236}">
                <a16:creationId xmlns:a16="http://schemas.microsoft.com/office/drawing/2014/main" id="{2795241E-7724-3C5E-C949-527B5D33C3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0A273B6-5EFC-4F68-BE9B-1CD2E6B2D6E6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32783" name="Group 39">
            <a:extLst>
              <a:ext uri="{FF2B5EF4-FFF2-40B4-BE49-F238E27FC236}">
                <a16:creationId xmlns:a16="http://schemas.microsoft.com/office/drawing/2014/main" id="{7F51D008-6E08-7562-8B20-DB697F025E7B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3894138" cy="901700"/>
            <a:chOff x="1453607" y="230818"/>
            <a:chExt cx="3894772" cy="901629"/>
          </a:xfrm>
        </p:grpSpPr>
        <p:sp>
          <p:nvSpPr>
            <p:cNvPr id="32784" name="TextBox 40">
              <a:extLst>
                <a:ext uri="{FF2B5EF4-FFF2-40B4-BE49-F238E27FC236}">
                  <a16:creationId xmlns:a16="http://schemas.microsoft.com/office/drawing/2014/main" id="{4ACB6FF5-FF48-C0A4-549D-59D14E5554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2785" name="TextBox 43">
              <a:extLst>
                <a:ext uri="{FF2B5EF4-FFF2-40B4-BE49-F238E27FC236}">
                  <a16:creationId xmlns:a16="http://schemas.microsoft.com/office/drawing/2014/main" id="{1FB26787-4E70-7A3C-4084-B9667C8305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3894772" cy="369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Placeholder 6" descr="image.png">
            <a:extLst>
              <a:ext uri="{FF2B5EF4-FFF2-40B4-BE49-F238E27FC236}">
                <a16:creationId xmlns:a16="http://schemas.microsoft.com/office/drawing/2014/main" id="{A92E7B31-8907-2CAE-0DDC-7611176B2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" y="6702425"/>
            <a:ext cx="2347913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Placeholder 6" descr="image.png">
            <a:extLst>
              <a:ext uri="{FF2B5EF4-FFF2-40B4-BE49-F238E27FC236}">
                <a16:creationId xmlns:a16="http://schemas.microsoft.com/office/drawing/2014/main" id="{6145A8A5-B1B0-823D-0481-560F49551A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13" y="3267075"/>
            <a:ext cx="1903412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Placeholder 6" descr="image.png">
            <a:extLst>
              <a:ext uri="{FF2B5EF4-FFF2-40B4-BE49-F238E27FC236}">
                <a16:creationId xmlns:a16="http://schemas.microsoft.com/office/drawing/2014/main" id="{2C31D6D8-DC1A-F3D1-DB78-204BC68AC4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2813050"/>
            <a:ext cx="2130425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id="{53B2EACE-8B07-F215-EE57-15862CBAA2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CB86F40-F926-459B-BEE2-122F3BB02158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5A4805-6536-1B74-C21E-F87DA139D961}"/>
              </a:ext>
            </a:extLst>
          </p:cNvPr>
          <p:cNvSpPr txBox="1"/>
          <p:nvPr/>
        </p:nvSpPr>
        <p:spPr>
          <a:xfrm>
            <a:off x="201613" y="1541463"/>
            <a:ext cx="6396037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</a:rPr>
              <a:t>MODELS: </a:t>
            </a:r>
            <a:r>
              <a:rPr lang="en-US" sz="1400" dirty="0">
                <a:latin typeface="+mj-lt"/>
              </a:rPr>
              <a:t>MWIR15-300, LWIR 25-150, LWIR 20-100, LWIR HD 25-75, MWIR HD 15-300, SWIR HD 7.1-200, SWIR HD 17-510</a:t>
            </a:r>
          </a:p>
          <a:p>
            <a:pPr>
              <a:defRPr/>
            </a:pPr>
            <a:endParaRPr lang="en-US" sz="1400" dirty="0">
              <a:latin typeface="+mj-lt"/>
            </a:endParaRPr>
          </a:p>
          <a:p>
            <a:pPr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</a:rPr>
              <a:t>DIMENSIONS: </a:t>
            </a:r>
            <a:r>
              <a:rPr lang="en-US" sz="1400" dirty="0">
                <a:latin typeface="+mj-lt"/>
              </a:rPr>
              <a:t>PT OWL (</a:t>
            </a:r>
            <a:r>
              <a:rPr lang="en-US" sz="1400" dirty="0" err="1">
                <a:latin typeface="+mj-lt"/>
              </a:rPr>
              <a:t>LxWxH</a:t>
            </a:r>
            <a:r>
              <a:rPr lang="en-US" sz="1400" dirty="0">
                <a:latin typeface="+mj-lt"/>
              </a:rPr>
              <a:t>, mm) 406x300x581</a:t>
            </a:r>
            <a:endParaRPr lang="en-US" sz="1400" dirty="0">
              <a:solidFill>
                <a:schemeClr val="tx2"/>
              </a:solidFill>
              <a:latin typeface="+mj-lt"/>
            </a:endParaRPr>
          </a:p>
        </p:txBody>
      </p:sp>
      <p:grpSp>
        <p:nvGrpSpPr>
          <p:cNvPr id="33799" name="Group 39">
            <a:extLst>
              <a:ext uri="{FF2B5EF4-FFF2-40B4-BE49-F238E27FC236}">
                <a16:creationId xmlns:a16="http://schemas.microsoft.com/office/drawing/2014/main" id="{75A4C0D2-DF9A-D57F-93CE-CED476D2E284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3894138" cy="901700"/>
            <a:chOff x="1453607" y="230818"/>
            <a:chExt cx="3894772" cy="901629"/>
          </a:xfrm>
        </p:grpSpPr>
        <p:sp>
          <p:nvSpPr>
            <p:cNvPr id="33800" name="TextBox 40">
              <a:extLst>
                <a:ext uri="{FF2B5EF4-FFF2-40B4-BE49-F238E27FC236}">
                  <a16:creationId xmlns:a16="http://schemas.microsoft.com/office/drawing/2014/main" id="{DB92B786-6FE4-AA82-D58B-351F91660B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3801" name="TextBox 12">
              <a:extLst>
                <a:ext uri="{FF2B5EF4-FFF2-40B4-BE49-F238E27FC236}">
                  <a16:creationId xmlns:a16="http://schemas.microsoft.com/office/drawing/2014/main" id="{A1A112C0-0163-3DAE-DA11-F8DA4D2102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3894772" cy="369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Placeholder 6">
            <a:extLst>
              <a:ext uri="{FF2B5EF4-FFF2-40B4-BE49-F238E27FC236}">
                <a16:creationId xmlns:a16="http://schemas.microsoft.com/office/drawing/2014/main" id="{17B3DF85-ABCF-7591-046C-96998C98B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005138"/>
            <a:ext cx="2500313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Placeholder 6">
            <a:extLst>
              <a:ext uri="{FF2B5EF4-FFF2-40B4-BE49-F238E27FC236}">
                <a16:creationId xmlns:a16="http://schemas.microsoft.com/office/drawing/2014/main" id="{7390B492-D730-424F-CFD5-43C2D7639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2711450"/>
            <a:ext cx="2379663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0">
            <a:extLst>
              <a:ext uri="{FF2B5EF4-FFF2-40B4-BE49-F238E27FC236}">
                <a16:creationId xmlns:a16="http://schemas.microsoft.com/office/drawing/2014/main" id="{B490C51F-9EA8-5C79-D955-B644F99B1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75" y="1530350"/>
            <a:ext cx="6629400" cy="949325"/>
          </a:xfrm>
          <a:prstGeom prst="rect">
            <a:avLst/>
          </a:prstGeom>
          <a:noFill/>
          <a:ln>
            <a:noFill/>
          </a:ln>
        </p:spPr>
        <p:txBody>
          <a:bodyPr lIns="87100" tIns="43550" rIns="87100" bIns="43550">
            <a:spAutoFit/>
          </a:bodyPr>
          <a:lstStyle>
            <a:lvl1pPr marL="434975" indent="-295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</a:rPr>
              <a:t>MODELS: </a:t>
            </a:r>
            <a:r>
              <a:rPr lang="en-US" altLang="en-US" sz="1400" dirty="0">
                <a:latin typeface="+mj-lt"/>
              </a:rPr>
              <a:t>MWIR15-300</a:t>
            </a:r>
            <a:r>
              <a:rPr lang="he-IL" altLang="en-US" sz="1400" dirty="0">
                <a:latin typeface="+mj-lt"/>
              </a:rPr>
              <a:t> </a:t>
            </a:r>
            <a:r>
              <a:rPr lang="en-US" altLang="en-US" sz="1400" dirty="0">
                <a:latin typeface="+mj-lt"/>
              </a:rPr>
              <a:t>, LWIR 25-150, LWIR 20-100, LWIR HD 25-75,</a:t>
            </a:r>
          </a:p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dirty="0">
                <a:latin typeface="+mj-lt"/>
              </a:rPr>
              <a:t>MWIR HD 15-300, SWIR HD 7.1-200, SWIR HD 17-510</a:t>
            </a:r>
          </a:p>
          <a:p>
            <a:pPr eaLnBrk="1" hangingPunct="1">
              <a:buClr>
                <a:srgbClr val="FFC000"/>
              </a:buClr>
              <a:buSzPts val="1300"/>
              <a:defRPr/>
            </a:pPr>
            <a:endParaRPr lang="en-US" altLang="en-US" sz="1400" dirty="0">
              <a:latin typeface="+mj-lt"/>
            </a:endParaRPr>
          </a:p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DIMENSIONS:</a:t>
            </a:r>
            <a:r>
              <a:rPr lang="en-US" altLang="en-US" sz="1400" b="1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altLang="en-US" sz="1400" dirty="0">
                <a:latin typeface="+mj-lt"/>
              </a:rPr>
              <a:t>with</a:t>
            </a:r>
            <a:r>
              <a:rPr lang="en-US" altLang="en-US" sz="1400" b="1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altLang="en-US" sz="1400" dirty="0">
                <a:latin typeface="+mj-lt"/>
              </a:rPr>
              <a:t>PT OMEGA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(</a:t>
            </a:r>
            <a:r>
              <a:rPr lang="en-US" altLang="en-US" sz="1400" dirty="0" err="1">
                <a:latin typeface="+mj-lt"/>
                <a:sym typeface="Roboto" panose="02000000000000000000" pitchFamily="2" charset="0"/>
              </a:rPr>
              <a:t>LxWxH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, mm) 402x300x608.5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E400524C-B6C1-E1A0-525B-EE25F36EB1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AF9E023-311A-4E14-B23C-7166B14B2986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32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34822" name="Picture Placeholder 6">
            <a:extLst>
              <a:ext uri="{FF2B5EF4-FFF2-40B4-BE49-F238E27FC236}">
                <a16:creationId xmlns:a16="http://schemas.microsoft.com/office/drawing/2014/main" id="{BB7BF3F6-F5FC-983F-7D4E-CBD0C01640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7150100"/>
            <a:ext cx="3044825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4" name="Group 39">
            <a:extLst>
              <a:ext uri="{FF2B5EF4-FFF2-40B4-BE49-F238E27FC236}">
                <a16:creationId xmlns:a16="http://schemas.microsoft.com/office/drawing/2014/main" id="{22A7DFB6-C753-4234-3E71-1A65FEBB24AF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4418197" cy="901960"/>
            <a:chOff x="1453607" y="230818"/>
            <a:chExt cx="4418916" cy="901889"/>
          </a:xfrm>
        </p:grpSpPr>
        <p:sp>
          <p:nvSpPr>
            <p:cNvPr id="34825" name="TextBox 40">
              <a:extLst>
                <a:ext uri="{FF2B5EF4-FFF2-40B4-BE49-F238E27FC236}">
                  <a16:creationId xmlns:a16="http://schemas.microsoft.com/office/drawing/2014/main" id="{67783A4C-8BCF-2F5D-071D-085338135C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4826" name="TextBox 12">
              <a:extLst>
                <a:ext uri="{FF2B5EF4-FFF2-40B4-BE49-F238E27FC236}">
                  <a16:creationId xmlns:a16="http://schemas.microsoft.com/office/drawing/2014/main" id="{A9FA359B-C0C7-39A6-7330-DCD94114C7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4418916" cy="369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69D9FAD-80AE-20F4-5CD5-5BF34F383931}"/>
              </a:ext>
            </a:extLst>
          </p:cNvPr>
          <p:cNvSpPr/>
          <p:nvPr/>
        </p:nvSpPr>
        <p:spPr>
          <a:xfrm>
            <a:off x="201613" y="1535113"/>
            <a:ext cx="6359525" cy="7699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 pitchFamily="2" charset="0"/>
                <a:cs typeface="+mn-cs"/>
              </a:rPr>
              <a:t>MODELS</a:t>
            </a:r>
            <a:r>
              <a:rPr lang="en-US" sz="1200" b="1" dirty="0">
                <a:solidFill>
                  <a:schemeClr val="tx2"/>
                </a:solidFill>
                <a:latin typeface="+mj-lt"/>
                <a:ea typeface="Roboto" pitchFamily="2" charset="0"/>
                <a:cs typeface="+mn-cs"/>
              </a:rPr>
              <a:t>: 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LWIR HD 25-225, SWIR HD 17-510</a:t>
            </a:r>
            <a:br>
              <a:rPr lang="en-US" sz="1600" b="1" dirty="0">
                <a:latin typeface="+mj-lt"/>
                <a:ea typeface="Roboto" pitchFamily="2" charset="0"/>
                <a:cs typeface="+mn-cs"/>
              </a:rPr>
            </a:br>
            <a:endParaRPr lang="en-US" sz="1600" b="1" dirty="0">
              <a:latin typeface="+mj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</a:t>
            </a:r>
            <a:r>
              <a:rPr lang="ru-RU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: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SIGHT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, mm) 275x367x360</a:t>
            </a:r>
            <a:endParaRPr lang="en-US" sz="1400" b="1" dirty="0">
              <a:latin typeface="+mj-lt"/>
              <a:ea typeface="Roboto" pitchFamily="2" charset="0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20E0B7E-BF0B-658B-E82B-E4946FDC41B5}"/>
              </a:ext>
            </a:extLst>
          </p:cNvPr>
          <p:cNvSpPr txBox="1"/>
          <p:nvPr/>
        </p:nvSpPr>
        <p:spPr>
          <a:xfrm>
            <a:off x="2600325" y="7299325"/>
            <a:ext cx="477838" cy="595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33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+mn-cs"/>
              </a:rPr>
              <a:t>331</a:t>
            </a:r>
          </a:p>
        </p:txBody>
      </p:sp>
      <p:pic>
        <p:nvPicPr>
          <p:cNvPr id="35844" name="Picture 2" descr="Z:\Ex-Sight.Com\MARKETING\broshur elements\sght\sght25-225_01.png">
            <a:extLst>
              <a:ext uri="{FF2B5EF4-FFF2-40B4-BE49-F238E27FC236}">
                <a16:creationId xmlns:a16="http://schemas.microsoft.com/office/drawing/2014/main" id="{5472D37C-F9D7-517D-1554-F62C8EE67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2628900"/>
            <a:ext cx="2497137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3" descr="Z:\Ex-Sight.Com\MARKETING\broshur elements\sght\sght25-225_02.png">
            <a:extLst>
              <a:ext uri="{FF2B5EF4-FFF2-40B4-BE49-F238E27FC236}">
                <a16:creationId xmlns:a16="http://schemas.microsoft.com/office/drawing/2014/main" id="{F2C13D0C-9728-6605-09B6-531FD0E37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6097588"/>
            <a:ext cx="250507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4" descr="Z:\Ex-Sight.Com\MARKETING\broshur elements\sght\sght25-225_03.png">
            <a:extLst>
              <a:ext uri="{FF2B5EF4-FFF2-40B4-BE49-F238E27FC236}">
                <a16:creationId xmlns:a16="http://schemas.microsoft.com/office/drawing/2014/main" id="{6FD2AF59-C82B-B173-AB1F-E3188939A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113" y="2595563"/>
            <a:ext cx="26289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Slide Number Placeholder 3">
            <a:extLst>
              <a:ext uri="{FF2B5EF4-FFF2-40B4-BE49-F238E27FC236}">
                <a16:creationId xmlns:a16="http://schemas.microsoft.com/office/drawing/2014/main" id="{71272490-0F8F-3E8C-E179-01285B9B06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28D9087-C87A-4B23-96B3-43028C0C7984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33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35848" name="Group 39">
            <a:extLst>
              <a:ext uri="{FF2B5EF4-FFF2-40B4-BE49-F238E27FC236}">
                <a16:creationId xmlns:a16="http://schemas.microsoft.com/office/drawing/2014/main" id="{138C5F6F-2539-1A9C-B509-D205C5B0AE0F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3894138" cy="901700"/>
            <a:chOff x="1453607" y="230818"/>
            <a:chExt cx="3894772" cy="901629"/>
          </a:xfrm>
        </p:grpSpPr>
        <p:sp>
          <p:nvSpPr>
            <p:cNvPr id="35849" name="TextBox 40">
              <a:extLst>
                <a:ext uri="{FF2B5EF4-FFF2-40B4-BE49-F238E27FC236}">
                  <a16:creationId xmlns:a16="http://schemas.microsoft.com/office/drawing/2014/main" id="{B12048C8-91F7-5B41-A6CC-230783CE3A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5850" name="TextBox 14">
              <a:extLst>
                <a:ext uri="{FF2B5EF4-FFF2-40B4-BE49-F238E27FC236}">
                  <a16:creationId xmlns:a16="http://schemas.microsoft.com/office/drawing/2014/main" id="{D3D57E75-71D1-F7AB-62FB-6F6B1D318C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3894772" cy="369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8">
            <a:extLst>
              <a:ext uri="{FF2B5EF4-FFF2-40B4-BE49-F238E27FC236}">
                <a16:creationId xmlns:a16="http://schemas.microsoft.com/office/drawing/2014/main" id="{7678C332-5E2F-D037-2E0D-4837C0BFE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37E1B0-D497-44D9-BA46-9E35138E1752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36867" name="Picture Placeholder 6" descr="image.png">
            <a:extLst>
              <a:ext uri="{FF2B5EF4-FFF2-40B4-BE49-F238E27FC236}">
                <a16:creationId xmlns:a16="http://schemas.microsoft.com/office/drawing/2014/main" id="{B9E5768C-2E6A-92B2-A473-0EE683FFD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3355975"/>
            <a:ext cx="3482975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23">
            <a:extLst>
              <a:ext uri="{FF2B5EF4-FFF2-40B4-BE49-F238E27FC236}">
                <a16:creationId xmlns:a16="http://schemas.microsoft.com/office/drawing/2014/main" id="{62CB2048-ECFA-6481-4133-B823E9F43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88" y="3006725"/>
            <a:ext cx="2903537" cy="462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Google Shape;152;p27">
            <a:extLst>
              <a:ext uri="{FF2B5EF4-FFF2-40B4-BE49-F238E27FC236}">
                <a16:creationId xmlns:a16="http://schemas.microsoft.com/office/drawing/2014/main" id="{1022C28B-209C-D67E-CB05-18E49ABEF019}"/>
              </a:ext>
            </a:extLst>
          </p:cNvPr>
          <p:cNvSpPr txBox="1"/>
          <p:nvPr/>
        </p:nvSpPr>
        <p:spPr>
          <a:xfrm>
            <a:off x="120650" y="1501775"/>
            <a:ext cx="6561138" cy="844550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 pitchFamily="2" charset="0"/>
                <a:cs typeface="+mn-cs"/>
              </a:rPr>
              <a:t>MODELS: 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LWIR HD 25-225, SWIR HD 17-510</a:t>
            </a:r>
            <a:br>
              <a:rPr lang="en-US" sz="1600" b="1" dirty="0">
                <a:latin typeface="+mj-lt"/>
                <a:ea typeface="Roboto" pitchFamily="2" charset="0"/>
                <a:cs typeface="+mn-cs"/>
              </a:rPr>
            </a:br>
            <a:endParaRPr lang="en-US" sz="1600" b="1" dirty="0">
              <a:latin typeface="+mj-lt"/>
              <a:ea typeface="Roboto" pitchFamily="2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</a:t>
            </a:r>
            <a:r>
              <a:rPr lang="ru-RU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: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with</a:t>
            </a: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OWL225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, mm) 505x255x624</a:t>
            </a:r>
            <a:endParaRPr lang="en-US" sz="1600" b="1" dirty="0">
              <a:latin typeface="+mj-lt"/>
              <a:ea typeface="Roboto"/>
              <a:cs typeface="Roboto"/>
              <a:sym typeface="Roboto"/>
            </a:endParaRPr>
          </a:p>
        </p:txBody>
      </p:sp>
      <p:grpSp>
        <p:nvGrpSpPr>
          <p:cNvPr id="36870" name="Group 39">
            <a:extLst>
              <a:ext uri="{FF2B5EF4-FFF2-40B4-BE49-F238E27FC236}">
                <a16:creationId xmlns:a16="http://schemas.microsoft.com/office/drawing/2014/main" id="{503D34A6-8FF7-E4A4-CDA2-013F56FF7088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4418197" cy="901960"/>
            <a:chOff x="1453607" y="230818"/>
            <a:chExt cx="4418916" cy="901889"/>
          </a:xfrm>
        </p:grpSpPr>
        <p:sp>
          <p:nvSpPr>
            <p:cNvPr id="36871" name="TextBox 40">
              <a:extLst>
                <a:ext uri="{FF2B5EF4-FFF2-40B4-BE49-F238E27FC236}">
                  <a16:creationId xmlns:a16="http://schemas.microsoft.com/office/drawing/2014/main" id="{2BFFEE1E-67DD-3E48-47FE-C1C057F070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6872" name="TextBox 11">
              <a:extLst>
                <a:ext uri="{FF2B5EF4-FFF2-40B4-BE49-F238E27FC236}">
                  <a16:creationId xmlns:a16="http://schemas.microsoft.com/office/drawing/2014/main" id="{CA5EC7B1-1BF0-6471-4673-0CD7839817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4418916" cy="369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1">
            <a:extLst>
              <a:ext uri="{FF2B5EF4-FFF2-40B4-BE49-F238E27FC236}">
                <a16:creationId xmlns:a16="http://schemas.microsoft.com/office/drawing/2014/main" id="{5A854930-9626-6B46-030D-FBC087C1E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3" y="1543050"/>
            <a:ext cx="6276975" cy="9842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</a:rPr>
              <a:t>MODELS: </a:t>
            </a:r>
            <a:r>
              <a:rPr lang="en-US" altLang="en-US" sz="1400" dirty="0">
                <a:latin typeface="+mj-lt"/>
              </a:rPr>
              <a:t>MWIR HD 50-1000, LWIR HD 30-300, LWIR HD 25-225</a:t>
            </a:r>
            <a:r>
              <a:rPr lang="he-IL" altLang="en-US" sz="1400" dirty="0">
                <a:latin typeface="+mj-lt"/>
              </a:rPr>
              <a:t> </a:t>
            </a:r>
            <a:r>
              <a:rPr lang="en-US" altLang="en-US" sz="1400" dirty="0">
                <a:latin typeface="+mj-lt"/>
              </a:rPr>
              <a:t>PRO, SWIR HD 17-510 PRO</a:t>
            </a:r>
          </a:p>
          <a:p>
            <a:pPr eaLnBrk="1" hangingPunct="1">
              <a:defRPr/>
            </a:pPr>
            <a:endParaRPr lang="en-US" altLang="en-US" sz="1400" b="1" dirty="0">
              <a:latin typeface="+mj-lt"/>
            </a:endParaRPr>
          </a:p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</a:t>
            </a:r>
            <a:r>
              <a:rPr lang="ru-RU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: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(</a:t>
            </a:r>
            <a:r>
              <a:rPr lang="en-US" altLang="en-US" sz="1400" dirty="0" err="1">
                <a:latin typeface="+mj-lt"/>
                <a:sym typeface="Roboto" panose="02000000000000000000" pitchFamily="2" charset="0"/>
              </a:rPr>
              <a:t>LxWxH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, mm) 536x629x376</a:t>
            </a:r>
            <a:endParaRPr lang="en-US" altLang="en-US" sz="1600" b="1" dirty="0">
              <a:latin typeface="+mj-lt"/>
            </a:endParaRPr>
          </a:p>
        </p:txBody>
      </p:sp>
      <p:pic>
        <p:nvPicPr>
          <p:cNvPr id="37891" name="Picture 4">
            <a:extLst>
              <a:ext uri="{FF2B5EF4-FFF2-40B4-BE49-F238E27FC236}">
                <a16:creationId xmlns:a16="http://schemas.microsoft.com/office/drawing/2014/main" id="{85F2E933-B3E2-2FEB-BFE5-AD111FF6D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3727450"/>
            <a:ext cx="3563937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5">
            <a:extLst>
              <a:ext uri="{FF2B5EF4-FFF2-40B4-BE49-F238E27FC236}">
                <a16:creationId xmlns:a16="http://schemas.microsoft.com/office/drawing/2014/main" id="{2607C2B8-1ABB-15DF-630B-B01D2C32E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6299200"/>
            <a:ext cx="3763962" cy="262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Slide Number Placeholder 3">
            <a:extLst>
              <a:ext uri="{FF2B5EF4-FFF2-40B4-BE49-F238E27FC236}">
                <a16:creationId xmlns:a16="http://schemas.microsoft.com/office/drawing/2014/main" id="{0537877D-2777-CB1C-ABE5-FB27854260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2094B6A-2706-415C-B0D1-DF601DA3C67B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35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37894" name="Picture 3">
            <a:extLst>
              <a:ext uri="{FF2B5EF4-FFF2-40B4-BE49-F238E27FC236}">
                <a16:creationId xmlns:a16="http://schemas.microsoft.com/office/drawing/2014/main" id="{EF6D98B7-7890-1C5C-47F9-F2CFF6DA5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2519363"/>
            <a:ext cx="3517900" cy="260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895" name="Group 39">
            <a:extLst>
              <a:ext uri="{FF2B5EF4-FFF2-40B4-BE49-F238E27FC236}">
                <a16:creationId xmlns:a16="http://schemas.microsoft.com/office/drawing/2014/main" id="{76D297CF-6DD8-797D-229B-F3F85201897B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4418197" cy="901960"/>
            <a:chOff x="1453607" y="230818"/>
            <a:chExt cx="4418916" cy="901889"/>
          </a:xfrm>
        </p:grpSpPr>
        <p:sp>
          <p:nvSpPr>
            <p:cNvPr id="37896" name="TextBox 40">
              <a:extLst>
                <a:ext uri="{FF2B5EF4-FFF2-40B4-BE49-F238E27FC236}">
                  <a16:creationId xmlns:a16="http://schemas.microsoft.com/office/drawing/2014/main" id="{724A26D2-440D-34DF-44A6-562BFD5DA2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7897" name="TextBox 12">
              <a:extLst>
                <a:ext uri="{FF2B5EF4-FFF2-40B4-BE49-F238E27FC236}">
                  <a16:creationId xmlns:a16="http://schemas.microsoft.com/office/drawing/2014/main" id="{D97748D5-741A-C6B8-CF0B-209D7E8A2A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4418916" cy="369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1">
            <a:extLst>
              <a:ext uri="{FF2B5EF4-FFF2-40B4-BE49-F238E27FC236}">
                <a16:creationId xmlns:a16="http://schemas.microsoft.com/office/drawing/2014/main" id="{578A2424-D0BE-CDE0-DEBB-978495E66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8" y="1530350"/>
            <a:ext cx="6488112" cy="9223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</a:rPr>
              <a:t>MODELS: </a:t>
            </a:r>
            <a:r>
              <a:rPr lang="en-US" altLang="en-US" sz="1400" dirty="0">
                <a:latin typeface="+mj-lt"/>
              </a:rPr>
              <a:t>MWIR HD 50-1000, LWIR HD 30-300, LWIR HD 25-225</a:t>
            </a:r>
            <a:r>
              <a:rPr lang="he-IL" altLang="en-US" sz="1400" dirty="0">
                <a:latin typeface="+mj-lt"/>
              </a:rPr>
              <a:t> </a:t>
            </a:r>
            <a:r>
              <a:rPr lang="en-US" altLang="en-US" sz="1400" dirty="0">
                <a:latin typeface="+mj-lt"/>
              </a:rPr>
              <a:t>PLUS, SWIR HD 17-510 PRO</a:t>
            </a:r>
            <a:br>
              <a:rPr lang="en-US" altLang="en-US" sz="1000" b="1" dirty="0">
                <a:latin typeface="+mj-lt"/>
              </a:rPr>
            </a:br>
            <a:endParaRPr lang="en-US" altLang="en-US" sz="1000" b="1" dirty="0">
              <a:latin typeface="+mj-lt"/>
            </a:endParaRPr>
          </a:p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</a:t>
            </a:r>
            <a:r>
              <a:rPr lang="ru-RU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: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with</a:t>
            </a: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OWL1000 PT (</a:t>
            </a:r>
            <a:r>
              <a:rPr lang="en-US" altLang="en-US" sz="1400" dirty="0" err="1">
                <a:latin typeface="+mj-lt"/>
                <a:sym typeface="Roboto" panose="02000000000000000000" pitchFamily="2" charset="0"/>
              </a:rPr>
              <a:t>LxWxH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, mm) </a:t>
            </a:r>
            <a:r>
              <a:rPr lang="he-IL" altLang="en-US" sz="1400" dirty="0">
                <a:latin typeface="+mj-lt"/>
                <a:sym typeface="Roboto" panose="02000000000000000000" pitchFamily="2" charset="0"/>
              </a:rPr>
              <a:t>777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x</a:t>
            </a:r>
            <a:r>
              <a:rPr lang="he-IL" altLang="en-US" sz="1400" dirty="0">
                <a:latin typeface="+mj-lt"/>
                <a:sym typeface="Roboto" panose="02000000000000000000" pitchFamily="2" charset="0"/>
              </a:rPr>
              <a:t>765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x</a:t>
            </a:r>
            <a:r>
              <a:rPr lang="he-IL" altLang="en-US" sz="1400" dirty="0">
                <a:latin typeface="+mj-lt"/>
                <a:sym typeface="Roboto" panose="02000000000000000000" pitchFamily="2" charset="0"/>
              </a:rPr>
              <a:t>629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 </a:t>
            </a:r>
            <a:endParaRPr lang="en-US" altLang="en-US" sz="1600" b="1" dirty="0">
              <a:latin typeface="+mj-lt"/>
            </a:endParaRPr>
          </a:p>
        </p:txBody>
      </p:sp>
      <p:sp>
        <p:nvSpPr>
          <p:cNvPr id="38915" name="Slide Number Placeholder 3">
            <a:extLst>
              <a:ext uri="{FF2B5EF4-FFF2-40B4-BE49-F238E27FC236}">
                <a16:creationId xmlns:a16="http://schemas.microsoft.com/office/drawing/2014/main" id="{E392070D-CEE5-6D05-5FDB-EAF6E0030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643F2391-864C-4DF1-A0F6-E9082E414585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36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38916" name="Picture 3">
            <a:extLst>
              <a:ext uri="{FF2B5EF4-FFF2-40B4-BE49-F238E27FC236}">
                <a16:creationId xmlns:a16="http://schemas.microsoft.com/office/drawing/2014/main" id="{C23A76DA-AC4F-AF10-12AD-8D90876C3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38" y="2686050"/>
            <a:ext cx="3651250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3">
            <a:extLst>
              <a:ext uri="{FF2B5EF4-FFF2-40B4-BE49-F238E27FC236}">
                <a16:creationId xmlns:a16="http://schemas.microsoft.com/office/drawing/2014/main" id="{4970E689-B4C7-0899-40CB-EEB9EB05B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31" b="481"/>
          <a:stretch>
            <a:fillRect/>
          </a:stretch>
        </p:blipFill>
        <p:spPr bwMode="auto">
          <a:xfrm>
            <a:off x="376238" y="2546350"/>
            <a:ext cx="2711450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3">
            <a:extLst>
              <a:ext uri="{FF2B5EF4-FFF2-40B4-BE49-F238E27FC236}">
                <a16:creationId xmlns:a16="http://schemas.microsoft.com/office/drawing/2014/main" id="{7082E02C-C612-5844-86AF-1CAA047BF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74" r="-7933"/>
          <a:stretch>
            <a:fillRect/>
          </a:stretch>
        </p:blipFill>
        <p:spPr bwMode="auto">
          <a:xfrm>
            <a:off x="960438" y="6132513"/>
            <a:ext cx="4654550" cy="29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919" name="Group 39">
            <a:extLst>
              <a:ext uri="{FF2B5EF4-FFF2-40B4-BE49-F238E27FC236}">
                <a16:creationId xmlns:a16="http://schemas.microsoft.com/office/drawing/2014/main" id="{59206EA3-CF86-6997-DCE8-CDB2CD58C164}"/>
              </a:ext>
            </a:extLst>
          </p:cNvPr>
          <p:cNvGrpSpPr>
            <a:grpSpLocks/>
          </p:cNvGrpSpPr>
          <p:nvPr/>
        </p:nvGrpSpPr>
        <p:grpSpPr bwMode="auto">
          <a:xfrm>
            <a:off x="1454150" y="344488"/>
            <a:ext cx="4418197" cy="901960"/>
            <a:chOff x="1453607" y="230818"/>
            <a:chExt cx="4418916" cy="901889"/>
          </a:xfrm>
        </p:grpSpPr>
        <p:sp>
          <p:nvSpPr>
            <p:cNvPr id="38920" name="TextBox 40">
              <a:extLst>
                <a:ext uri="{FF2B5EF4-FFF2-40B4-BE49-F238E27FC236}">
                  <a16:creationId xmlns:a16="http://schemas.microsoft.com/office/drawing/2014/main" id="{D0E8B4F9-BBBD-DDB6-5816-CBF2B4358D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4829" y="230818"/>
              <a:ext cx="19239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sz="4000">
                  <a:solidFill>
                    <a:schemeClr val="tx2"/>
                  </a:solidFill>
                  <a:latin typeface="Agency FB" panose="020B0503020202020204" pitchFamily="34" charset="0"/>
                </a:rPr>
                <a:t>DEEP</a:t>
              </a:r>
              <a:r>
                <a:rPr lang="en-US" altLang="en-US" sz="4000">
                  <a:latin typeface="Agency FB" panose="020B0503020202020204" pitchFamily="34" charset="0"/>
                </a:rPr>
                <a:t>SIGHT</a:t>
              </a:r>
            </a:p>
          </p:txBody>
        </p:sp>
        <p:sp>
          <p:nvSpPr>
            <p:cNvPr id="38921" name="TextBox 18">
              <a:extLst>
                <a:ext uri="{FF2B5EF4-FFF2-40B4-BE49-F238E27FC236}">
                  <a16:creationId xmlns:a16="http://schemas.microsoft.com/office/drawing/2014/main" id="{7E064D8B-0DD2-63BF-CF24-F72939AAD4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607" y="763404"/>
              <a:ext cx="4418916" cy="369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US" altLang="en-US" b="1" dirty="0">
                  <a:latin typeface="Agency FB" panose="020B0503020202020204" pitchFamily="34" charset="0"/>
                </a:rPr>
                <a:t>INTEGRATED ELECTRO-OPTIC DEVELOPMENT PLATFORM</a:t>
              </a:r>
            </a:p>
          </p:txBody>
        </p:sp>
      </p:grp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Content Placeholder 4">
            <a:extLst>
              <a:ext uri="{FF2B5EF4-FFF2-40B4-BE49-F238E27FC236}">
                <a16:creationId xmlns:a16="http://schemas.microsoft.com/office/drawing/2014/main" id="{8C80783F-2E68-B1E6-3EE5-EE6D2DF6F6F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8" t="10162" r="31937"/>
          <a:stretch>
            <a:fillRect/>
          </a:stretch>
        </p:blipFill>
        <p:spPr>
          <a:xfrm>
            <a:off x="0" y="0"/>
            <a:ext cx="6821488" cy="9906000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B827FDB-1C27-8916-1DAD-3F42CEDDF6DF}"/>
              </a:ext>
            </a:extLst>
          </p:cNvPr>
          <p:cNvSpPr/>
          <p:nvPr/>
        </p:nvSpPr>
        <p:spPr>
          <a:xfrm>
            <a:off x="9525" y="4763"/>
            <a:ext cx="6821488" cy="990600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/>
          </a:p>
        </p:txBody>
      </p:sp>
      <p:sp>
        <p:nvSpPr>
          <p:cNvPr id="39940" name="Title 1">
            <a:extLst>
              <a:ext uri="{FF2B5EF4-FFF2-40B4-BE49-F238E27FC236}">
                <a16:creationId xmlns:a16="http://schemas.microsoft.com/office/drawing/2014/main" id="{66BE390B-ADF7-814E-94E3-BE31945C3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163" y="60325"/>
            <a:ext cx="6821488" cy="1381125"/>
          </a:xfrm>
        </p:spPr>
        <p:txBody>
          <a:bodyPr/>
          <a:lstStyle/>
          <a:p>
            <a:pPr algn="ctr" eaLnBrk="1" hangingPunct="1"/>
            <a:r>
              <a:rPr lang="en-US" altLang="en-US" sz="4000" dirty="0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DEEP</a:t>
            </a:r>
            <a:r>
              <a:rPr lang="en-US" altLang="en-US" sz="4000" dirty="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SPHERE</a:t>
            </a:r>
            <a:br>
              <a:rPr lang="en-US" altLang="en-US" dirty="0">
                <a:latin typeface="Aptos Display (Headings)"/>
                <a:ea typeface="Roboto Black" panose="02000000000000000000" pitchFamily="2" charset="0"/>
                <a:cs typeface="Roboto Light" panose="02000000000000000000" pitchFamily="2" charset="0"/>
              </a:rPr>
            </a:br>
            <a:r>
              <a:rPr lang="en-US" altLang="en-US" sz="1800" b="1" dirty="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</a:rPr>
              <a:t>INTEGRATED ELECTRO-OPTIC DEVELOPMENT GIMBAL</a:t>
            </a:r>
            <a:endParaRPr lang="en-US" altLang="en-US" dirty="0">
              <a:latin typeface="Agency FB" panose="020B0503020202020204" pitchFamily="34" charset="0"/>
              <a:ea typeface="Roboto Black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39941" name="Slide Number Placeholder 3">
            <a:extLst>
              <a:ext uri="{FF2B5EF4-FFF2-40B4-BE49-F238E27FC236}">
                <a16:creationId xmlns:a16="http://schemas.microsoft.com/office/drawing/2014/main" id="{D1DF7BF4-DC32-622D-1A89-B08E57BE06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AD64158-D11F-4760-981A-7FF30FEF5A00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37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39942" name="Rectangle 3">
            <a:extLst>
              <a:ext uri="{FF2B5EF4-FFF2-40B4-BE49-F238E27FC236}">
                <a16:creationId xmlns:a16="http://schemas.microsoft.com/office/drawing/2014/main" id="{34FAF4DC-4A77-6396-7AE6-80D34EBA7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5670550"/>
            <a:ext cx="6613525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en-US" altLang="en-US" sz="3200" b="1">
                <a:solidFill>
                  <a:srgbClr val="FCFCFC"/>
                </a:solidFill>
                <a:latin typeface="Aptos" panose="020B0004020202020204" pitchFamily="34" charset="0"/>
              </a:rPr>
              <a:t>DETECT. </a:t>
            </a:r>
            <a:r>
              <a:rPr lang="en-US" altLang="en-US" sz="3200" b="1">
                <a:solidFill>
                  <a:schemeClr val="tx2"/>
                </a:solidFill>
                <a:latin typeface="Aptos" panose="020B0004020202020204" pitchFamily="34" charset="0"/>
              </a:rPr>
              <a:t>IDENTIFY. </a:t>
            </a:r>
            <a:r>
              <a:rPr lang="en-US" altLang="en-US" sz="3200" b="1">
                <a:solidFill>
                  <a:srgbClr val="FCFCFC"/>
                </a:solidFill>
                <a:latin typeface="Aptos" panose="020B0004020202020204" pitchFamily="34" charset="0"/>
              </a:rPr>
              <a:t>DOMINATE.</a:t>
            </a:r>
          </a:p>
          <a:p>
            <a:pPr defTabSz="914400"/>
            <a:endParaRPr lang="en-US" altLang="en-US" sz="1000" b="1">
              <a:solidFill>
                <a:srgbClr val="FCFCFC"/>
              </a:solidFill>
              <a:latin typeface="Aptos" panose="020B0004020202020204" pitchFamily="34" charset="0"/>
            </a:endParaRP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SightDESK.</a:t>
            </a:r>
            <a:r>
              <a:rPr lang="en-US" altLang="en-US" sz="1200">
                <a:latin typeface="Aptos" panose="020B0004020202020204" pitchFamily="34" charset="0"/>
              </a:rPr>
              <a:t> 		complete software solution, control center application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Live Streaming.</a:t>
            </a:r>
            <a:r>
              <a:rPr lang="en-US" altLang="en-US" sz="1200">
                <a:latin typeface="Aptos" panose="020B0004020202020204" pitchFamily="34" charset="0"/>
              </a:rPr>
              <a:t> 	Fusion | Day | Night | Scene Real-Time Streams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Telemetry Data</a:t>
            </a:r>
            <a:r>
              <a:rPr lang="en-US" altLang="en-US" sz="1200">
                <a:latin typeface="Aptos" panose="020B0004020202020204" pitchFamily="34" charset="0"/>
              </a:rPr>
              <a:t>. 	Detectors, Trackers,  LRF, Pan Tilt Data, INS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Geo-Position.</a:t>
            </a:r>
            <a:r>
              <a:rPr lang="en-US" altLang="en-US" sz="1200">
                <a:latin typeface="Aptos" panose="020B0004020202020204" pitchFamily="34" charset="0"/>
              </a:rPr>
              <a:t> 	INS, GPS, Compass, IMU, GYRO, Mapping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Fire-Detector. 	</a:t>
            </a:r>
            <a:r>
              <a:rPr lang="en-US" altLang="en-US" sz="1200">
                <a:latin typeface="Aptos" panose="020B0004020202020204" pitchFamily="34" charset="0"/>
              </a:rPr>
              <a:t>Day and Night fire risk detection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Storage</a:t>
            </a:r>
            <a:r>
              <a:rPr lang="en-US" altLang="en-US" sz="1200">
                <a:latin typeface="Aptos" panose="020B0004020202020204" pitchFamily="34" charset="0"/>
              </a:rPr>
              <a:t>. 		Video/Audio Storage Manager, Logger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Alerts</a:t>
            </a:r>
            <a:r>
              <a:rPr lang="en-US" altLang="en-US" sz="1200">
                <a:latin typeface="Aptos" panose="020B0004020202020204" pitchFamily="34" charset="0"/>
              </a:rPr>
              <a:t>. 		Alert manager. IO connectivity and LAN/WAN alerts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ATR. 		</a:t>
            </a:r>
            <a:r>
              <a:rPr lang="en-US" altLang="en-US" sz="1200">
                <a:latin typeface="Aptos" panose="020B0004020202020204" pitchFamily="34" charset="0"/>
              </a:rPr>
              <a:t>Target Detection / Tracking / PTZ Tracker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Stabilization</a:t>
            </a:r>
            <a:r>
              <a:rPr lang="en-US" altLang="en-US" sz="1200">
                <a:latin typeface="Aptos" panose="020B0004020202020204" pitchFamily="34" charset="0"/>
              </a:rPr>
              <a:t>. 	EIS (3 Axis Image) and Gyro Stabilization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Panorama</a:t>
            </a:r>
            <a:r>
              <a:rPr lang="en-US" altLang="en-US" sz="1200">
                <a:latin typeface="Aptos" panose="020B0004020202020204" pitchFamily="34" charset="0"/>
              </a:rPr>
              <a:t>. 		Panorama Generator.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Video-RADAR</a:t>
            </a:r>
            <a:r>
              <a:rPr lang="en-US" altLang="en-US" sz="1200">
                <a:latin typeface="Aptos" panose="020B0004020202020204" pitchFamily="34" charset="0"/>
              </a:rPr>
              <a:t> 	 Automatic Detection/Tracking for Specified Zones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Customized GUI</a:t>
            </a:r>
            <a:r>
              <a:rPr lang="en-US" altLang="en-US" sz="1200">
                <a:latin typeface="Aptos" panose="020B0004020202020204" pitchFamily="34" charset="0"/>
              </a:rPr>
              <a:t>. 	Win forms or Web </a:t>
            </a: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Code</a:t>
            </a:r>
            <a:r>
              <a:rPr lang="en-US" altLang="en-US" sz="1200">
                <a:latin typeface="Aptos" panose="020B0004020202020204" pitchFamily="34" charset="0"/>
              </a:rPr>
              <a:t>. 		</a:t>
            </a:r>
            <a:r>
              <a:rPr lang="en-US" altLang="en-US" sz="1100">
                <a:latin typeface="Aptos" panose="020B0004020202020204" pitchFamily="34" charset="0"/>
              </a:rPr>
              <a:t>Ready to run Code examples and Open Source .Net software interface</a:t>
            </a:r>
            <a:endParaRPr lang="en-US" altLang="en-US" sz="1200">
              <a:latin typeface="Aptos" panose="020B0004020202020204" pitchFamily="34" charset="0"/>
            </a:endParaRP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Discovery Tool. 	</a:t>
            </a:r>
            <a:r>
              <a:rPr lang="en-US" altLang="en-US" sz="1200">
                <a:latin typeface="Aptos" panose="020B0004020202020204" pitchFamily="34" charset="0"/>
              </a:rPr>
              <a:t>Open-source discovery tool with your brand</a:t>
            </a:r>
            <a:endParaRPr lang="en-US" altLang="en-US" sz="1200" b="1">
              <a:latin typeface="Aptos" panose="020B0004020202020204" pitchFamily="34" charset="0"/>
            </a:endParaRPr>
          </a:p>
          <a:p>
            <a:pPr defTabSz="914400" eaLnBrk="1" hangingPunct="1"/>
            <a:r>
              <a:rPr lang="en-US" altLang="en-US" sz="1200" b="1">
                <a:latin typeface="Aptos" panose="020B0004020202020204" pitchFamily="34" charset="0"/>
              </a:rPr>
              <a:t>Secured VLAN. 	</a:t>
            </a:r>
            <a:r>
              <a:rPr lang="en-US" altLang="en-US" sz="1200">
                <a:latin typeface="Aptos" panose="020B0004020202020204" pitchFamily="34" charset="0"/>
              </a:rPr>
              <a:t>with Single IP Address to the device</a:t>
            </a:r>
          </a:p>
        </p:txBody>
      </p:sp>
      <p:sp>
        <p:nvSpPr>
          <p:cNvPr id="7" name="Text 16">
            <a:extLst>
              <a:ext uri="{FF2B5EF4-FFF2-40B4-BE49-F238E27FC236}">
                <a16:creationId xmlns:a16="http://schemas.microsoft.com/office/drawing/2014/main" id="{B50555E3-8D00-2AFD-2B5B-D5A248767782}"/>
              </a:ext>
            </a:extLst>
          </p:cNvPr>
          <p:cNvSpPr/>
          <p:nvPr/>
        </p:nvSpPr>
        <p:spPr>
          <a:xfrm>
            <a:off x="1766888" y="90488"/>
            <a:ext cx="4810125" cy="290512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latin typeface="+mn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907F128-CD20-3141-43AA-E1148BE1FD23}"/>
              </a:ext>
            </a:extLst>
          </p:cNvPr>
          <p:cNvGraphicFramePr>
            <a:graphicFrameLocks noGrp="1"/>
          </p:cNvGraphicFramePr>
          <p:nvPr/>
        </p:nvGraphicFramePr>
        <p:xfrm>
          <a:off x="229045" y="1335023"/>
          <a:ext cx="6359524" cy="7441055"/>
        </p:xfrm>
        <a:graphic>
          <a:graphicData uri="http://schemas.openxmlformats.org/drawingml/2006/table">
            <a:tbl>
              <a:tblPr/>
              <a:tblGrid>
                <a:gridCol w="139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17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38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45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551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MODEL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MWIR 15-300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1039" marB="51039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25-150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20-100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HD 25-75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56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3.0MP Global Shutter Zoom Block Optical x30 Digital x16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Resolution 2048x1536 @ 30fps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Focal Length 5.5mm-165mm  FOV 46.5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- 2.2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3.7MP SONY IMX675  Zoom Block  Optical x40 Digital x32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Resolution </a:t>
                      </a: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2560x1440 @ 30fps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Focal Length 4.25mm-170m</a:t>
                      </a: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  FOV 73.8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- 2.16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51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DAY WINDOW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SAPPHIRE</a:t>
                      </a:r>
                      <a:endParaRPr kumimoji="0" lang="he-I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047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SENSOR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COOLED MWIR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x20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15-300 mm F4.0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1.83° to 35.5°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1039" marB="5103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640x512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x6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25-150mm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17,5° to 2,93°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640x512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x5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20-100mm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22,5° to 4,4° 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1280x1024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x3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25-75mm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nl-N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32°to 10.9° 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51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WINDOW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GE/SILICON windows, Size: φ92.6x5mm, AR/DLC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551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MOUNTING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Horizontal / Vertical Installation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51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Thermal DRI – Detection, Recognition, Identification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52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8,660/14,500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1039" marB="5103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4,300/9,583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2,886/6,388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2,165/4,791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52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4,330/9,583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1039" marB="5103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2,165/4,791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1,443/3,194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1,082/2,395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844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3,247/7,187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51039" marB="5103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1,623/3,593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1,082/2,395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812/1,797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108">
                <a:tc gridSpan="6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52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LRF </a:t>
                      </a:r>
                      <a:b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</a:b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Laser Range Finder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8KM NATO Target,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Precision 0.01 – 0.5 m, Beam divergence 0.6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mrad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, Eye safe Laser Class 1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035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NPU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CPU Intel® Core™ Ultra Processors ,RAM 64GB, SSD 1TB ,INTEL® ARC™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91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48VDC External PSU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1344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 (mm)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488.6x302x379.3 Ø300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base Ø302 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035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INTERFACE, RTSP Streaming, DEEPSIGHT SDK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035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D38999/23YC35PN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0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 WEIGHT (Kg)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19,6 kg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19,6 kg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20 kg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19,3 kg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551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53" marR="82953" marT="55093" marB="55093" horzOverflow="overflow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Sealed IP67</a:t>
                      </a:r>
                    </a:p>
                  </a:txBody>
                  <a:tcPr marL="82953" marR="82953" marT="55093" marB="55093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1052" name="Slide Number Placeholder 3">
            <a:extLst>
              <a:ext uri="{FF2B5EF4-FFF2-40B4-BE49-F238E27FC236}">
                <a16:creationId xmlns:a16="http://schemas.microsoft.com/office/drawing/2014/main" id="{0CAAF674-FCB1-A40E-A445-4D1DFD898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205538" y="9064625"/>
            <a:ext cx="517525" cy="56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5CE2F5C-6390-44E1-8AB8-11C3160F349A}" type="slidenum">
              <a:rPr lang="en-US" altLang="en-US">
                <a:latin typeface="Aptos" panose="020B0004020202020204" pitchFamily="34" charset="0"/>
              </a:rPr>
              <a:pPr/>
              <a:t>38</a:t>
            </a:fld>
            <a:endParaRPr lang="en-US" altLang="en-US">
              <a:latin typeface="Aptos" panose="020B00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503D2-D417-0B61-521D-9C97A5123681}"/>
              </a:ext>
            </a:extLst>
          </p:cNvPr>
          <p:cNvSpPr/>
          <p:nvPr/>
        </p:nvSpPr>
        <p:spPr>
          <a:xfrm>
            <a:off x="215329" y="8901494"/>
            <a:ext cx="6103937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+mj-lt"/>
                <a:cs typeface="+mn-cs"/>
              </a:rPr>
              <a:t>*DRI  Calculation according to Johnson Criteria  (Lines 3/6/8 D/R/I)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7368" y="283464"/>
            <a:ext cx="6821488" cy="984951"/>
            <a:chOff x="0" y="384048"/>
            <a:chExt cx="6821488" cy="984951"/>
          </a:xfrm>
        </p:grpSpPr>
        <p:sp>
          <p:nvSpPr>
            <p:cNvPr id="41054" name="Title 1">
              <a:extLst>
                <a:ext uri="{FF2B5EF4-FFF2-40B4-BE49-F238E27FC236}">
                  <a16:creationId xmlns:a16="http://schemas.microsoft.com/office/drawing/2014/main" id="{DB5F7EEC-5231-0B28-2645-0A2CE927EB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0" y="384048"/>
              <a:ext cx="6821488" cy="760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dirty="0">
                  <a:solidFill>
                    <a:schemeClr val="tx2"/>
                  </a:solidFill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  <a:sym typeface="Roboto Black" panose="02000000000000000000" pitchFamily="2" charset="0"/>
                </a:rPr>
                <a:t>DEEP</a:t>
              </a:r>
              <a:r>
                <a:rPr lang="en-US" altLang="en-US" sz="4000" dirty="0"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  <a:sym typeface="Roboto Black" panose="02000000000000000000" pitchFamily="2" charset="0"/>
                </a:rPr>
                <a:t>SPHERE</a:t>
              </a:r>
              <a:endParaRPr lang="en-US" altLang="en-US" sz="4500" dirty="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17220" y="999667"/>
              <a:ext cx="57378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en-US" b="1" dirty="0"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</a:rPr>
                <a:t>INTEGRATED ELECTRO-OPTIC DEVELOPMENT GIMBAL</a:t>
              </a:r>
              <a:endParaRPr lang="en-US" dirty="0"/>
            </a:p>
          </p:txBody>
        </p:sp>
      </p:grp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C70B537-3CB6-DB9F-0467-53BBBE3A7AD0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265238"/>
          <a:ext cx="6375400" cy="7566024"/>
        </p:xfrm>
        <a:graphic>
          <a:graphicData uri="http://schemas.openxmlformats.org/drawingml/2006/table">
            <a:tbl>
              <a:tblPr/>
              <a:tblGrid>
                <a:gridCol w="1820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51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846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MODEL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SWIR HD 7.1-200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609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3.0MP Global Shutter Zoom Block Optical x30 Digital x16</a:t>
                      </a:r>
                      <a:b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</a:b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Resolution 2048x1536 @ 30fps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Focal Length 5.5mm-165mm  FOV 46.5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- 2.2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Or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3.7MP SONY IMX675  Zoom Block  Optical x40 Digital x32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Resolution </a:t>
                      </a: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2560x1440 @ 30fps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Focal Length 4.25mm-170m</a:t>
                      </a: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  FOV 73.8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- 2.16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46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DAY WINDOW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SAPPHIRE GLASS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996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SENSOR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SWIR 1280x1024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x28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7.1-200mm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48.5° to 1.83°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46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WINDOW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GE/SILICON windows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846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MOUNTING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Horizontal / Vertical Installation</a:t>
                      </a:r>
                      <a:endParaRPr kumimoji="0" 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846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SWIR DRI – Detection, Recognition, Identification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83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>
                          <a:latin typeface="+mj-lt"/>
                        </a:rPr>
                        <a:t>13,856/30,666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83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928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15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333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83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196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/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11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500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523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383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LRF </a:t>
                      </a:r>
                      <a:b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</a:b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Laser Range Finder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8KM NATO Target, </a:t>
                      </a: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Precision 0.01 – 0.5 m, Beam divergence 0.6 mrad,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Eye safe Laser Class 1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296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NPU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CPU Intel® Core™ Ultra Processors ,RAM 64GB, SSD 1TB ,INTEL® ARC™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296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12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-40 VDC 120W Max. MIL.STD704, MIL.STD810G POWER STABILIZER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23816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 (mm)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lang="en-US" sz="1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488.6x302x379.3 Ø300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lang="en-US" sz="1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base Ø302 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296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296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D38999/23YC35PN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2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 WEIGHT (Kg)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 kg</a:t>
                      </a: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846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Sealed IP67 Nitrogen Purged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73" marR="82973" marT="56541" marB="565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2026" name="Slide Number Placeholder 3">
            <a:extLst>
              <a:ext uri="{FF2B5EF4-FFF2-40B4-BE49-F238E27FC236}">
                <a16:creationId xmlns:a16="http://schemas.microsoft.com/office/drawing/2014/main" id="{2E5C805B-5E6B-90FA-956B-DE51BD064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205538" y="9064625"/>
            <a:ext cx="517525" cy="56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FD69E15-903F-48D6-BB1E-E4CB3A7FAB3A}" type="slidenum">
              <a:rPr lang="en-US" altLang="en-US">
                <a:latin typeface="Aptos" panose="020B0004020202020204" pitchFamily="34" charset="0"/>
              </a:rPr>
              <a:pPr/>
              <a:t>39</a:t>
            </a:fld>
            <a:endParaRPr lang="en-US" altLang="en-US">
              <a:latin typeface="Aptos" panose="020B00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6C149C-4AD4-15B5-4D8D-F50AB3C1DDA0}"/>
              </a:ext>
            </a:extLst>
          </p:cNvPr>
          <p:cNvSpPr/>
          <p:nvPr/>
        </p:nvSpPr>
        <p:spPr>
          <a:xfrm>
            <a:off x="201613" y="8961438"/>
            <a:ext cx="6103937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+mj-lt"/>
                <a:cs typeface="+mn-cs"/>
              </a:rPr>
              <a:t>*DRI  Calculation according to Johnson Criteria  (Lines 3/6/8 D/R/I)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00EBB62-71F2-9A6F-8E05-95C495B4224D}"/>
              </a:ext>
            </a:extLst>
          </p:cNvPr>
          <p:cNvGrpSpPr/>
          <p:nvPr/>
        </p:nvGrpSpPr>
        <p:grpSpPr>
          <a:xfrm>
            <a:off x="27368" y="283464"/>
            <a:ext cx="6821488" cy="984951"/>
            <a:chOff x="0" y="384048"/>
            <a:chExt cx="6821488" cy="984951"/>
          </a:xfrm>
        </p:grpSpPr>
        <p:sp>
          <p:nvSpPr>
            <p:cNvPr id="3" name="Title 1">
              <a:extLst>
                <a:ext uri="{FF2B5EF4-FFF2-40B4-BE49-F238E27FC236}">
                  <a16:creationId xmlns:a16="http://schemas.microsoft.com/office/drawing/2014/main" id="{3DB0203A-2C6E-43D1-8ABC-ECE3620902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0" y="384048"/>
              <a:ext cx="6821488" cy="760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dirty="0">
                  <a:solidFill>
                    <a:schemeClr val="tx2"/>
                  </a:solidFill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  <a:sym typeface="Roboto Black" panose="02000000000000000000" pitchFamily="2" charset="0"/>
                </a:rPr>
                <a:t>DEEP</a:t>
              </a:r>
              <a:r>
                <a:rPr lang="en-US" altLang="en-US" sz="4000" dirty="0"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  <a:sym typeface="Roboto Black" panose="02000000000000000000" pitchFamily="2" charset="0"/>
                </a:rPr>
                <a:t>SPHERE</a:t>
              </a:r>
              <a:endParaRPr lang="en-US" altLang="en-US" sz="4500" dirty="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A9B96A5-9574-B795-41DE-B1D978DD886E}"/>
                </a:ext>
              </a:extLst>
            </p:cNvPr>
            <p:cNvSpPr/>
            <p:nvPr/>
          </p:nvSpPr>
          <p:spPr>
            <a:xfrm>
              <a:off x="617220" y="999667"/>
              <a:ext cx="57378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en-US" b="1" dirty="0"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</a:rPr>
                <a:t>INTEGRATED ELECTRO-OPTIC DEVELOPMENT GIMBAL</a:t>
              </a:r>
              <a:endParaRPr lang="en-US" dirty="0"/>
            </a:p>
          </p:txBody>
        </p:sp>
      </p:grp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375F850-AB7E-E283-5FB6-7B0E98A8C7AC}"/>
              </a:ext>
            </a:extLst>
          </p:cNvPr>
          <p:cNvSpPr/>
          <p:nvPr/>
        </p:nvSpPr>
        <p:spPr>
          <a:xfrm>
            <a:off x="-22225" y="1512888"/>
            <a:ext cx="6723063" cy="6207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633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633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633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633" dirty="0" err="1">
                <a:latin typeface="+mj-lt"/>
                <a:ea typeface="Roboto"/>
                <a:cs typeface="Roboto"/>
                <a:sym typeface="Roboto"/>
              </a:rPr>
              <a:t>WxH</a:t>
            </a:r>
            <a:r>
              <a:rPr lang="en-US" sz="1633" dirty="0">
                <a:latin typeface="+mj-lt"/>
                <a:ea typeface="Roboto"/>
                <a:cs typeface="Roboto"/>
                <a:sym typeface="Roboto"/>
              </a:rPr>
              <a:t>, mm) 488.6x302x379.3 </a:t>
            </a:r>
            <a:r>
              <a:rPr lang="en-US" dirty="0">
                <a:latin typeface="+mj-lt"/>
              </a:rPr>
              <a:t>Ø</a:t>
            </a:r>
            <a:r>
              <a:rPr lang="en-US" sz="1633" dirty="0">
                <a:latin typeface="+mj-lt"/>
                <a:ea typeface="Roboto"/>
                <a:cs typeface="Roboto"/>
                <a:sym typeface="Roboto"/>
              </a:rPr>
              <a:t>300 </a:t>
            </a:r>
          </a:p>
          <a:p>
            <a:pPr marL="414772" indent="-282275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600" dirty="0">
                <a:latin typeface="+mj-lt"/>
              </a:rPr>
              <a:t>base Ø302</a:t>
            </a:r>
            <a:r>
              <a:rPr lang="en-US" sz="1633" dirty="0">
                <a:latin typeface="+mj-lt"/>
                <a:ea typeface="Roboto"/>
                <a:cs typeface="Roboto"/>
                <a:sym typeface="Roboto"/>
              </a:rPr>
              <a:t> </a:t>
            </a:r>
          </a:p>
        </p:txBody>
      </p:sp>
      <p:sp>
        <p:nvSpPr>
          <p:cNvPr id="43011" name="Slide Number Placeholder 3">
            <a:extLst>
              <a:ext uri="{FF2B5EF4-FFF2-40B4-BE49-F238E27FC236}">
                <a16:creationId xmlns:a16="http://schemas.microsoft.com/office/drawing/2014/main" id="{367F4361-1BE6-C139-74EE-49476E56C24A}"/>
              </a:ext>
            </a:extLst>
          </p:cNvPr>
          <p:cNvSpPr txBox="1">
            <a:spLocks/>
          </p:cNvSpPr>
          <p:nvPr/>
        </p:nvSpPr>
        <p:spPr bwMode="auto">
          <a:xfrm>
            <a:off x="6205538" y="9064625"/>
            <a:ext cx="5175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0454DD3-E3AD-4F6B-A6D5-23D513D5C7D5}" type="slidenum">
              <a:rPr lang="en-US" altLang="en-US" sz="900">
                <a:latin typeface="Aptos" panose="020B0004020202020204" pitchFamily="34" charset="0"/>
              </a:rPr>
              <a:pPr algn="r" eaLnBrk="1" hangingPunct="1"/>
              <a:t>40</a:t>
            </a:fld>
            <a:endParaRPr lang="en-US" altLang="en-US" sz="900">
              <a:latin typeface="Aptos" panose="020B0004020202020204" pitchFamily="34" charset="0"/>
            </a:endParaRPr>
          </a:p>
        </p:txBody>
      </p:sp>
      <p:pic>
        <p:nvPicPr>
          <p:cNvPr id="43012" name="Picture 8">
            <a:extLst>
              <a:ext uri="{FF2B5EF4-FFF2-40B4-BE49-F238E27FC236}">
                <a16:creationId xmlns:a16="http://schemas.microsoft.com/office/drawing/2014/main" id="{2893A980-D4FC-9FC9-1B10-9008D2651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2438400"/>
            <a:ext cx="4440238" cy="248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7">
            <a:extLst>
              <a:ext uri="{FF2B5EF4-FFF2-40B4-BE49-F238E27FC236}">
                <a16:creationId xmlns:a16="http://schemas.microsoft.com/office/drawing/2014/main" id="{58B2563D-E919-E49C-35FB-77A5A0F29B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5000625"/>
            <a:ext cx="3028950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E5F6A1F3-B49C-4ABB-DD3D-62B793C6263C}"/>
              </a:ext>
            </a:extLst>
          </p:cNvPr>
          <p:cNvGrpSpPr/>
          <p:nvPr/>
        </p:nvGrpSpPr>
        <p:grpSpPr>
          <a:xfrm>
            <a:off x="27368" y="283464"/>
            <a:ext cx="6821488" cy="984951"/>
            <a:chOff x="0" y="384048"/>
            <a:chExt cx="6821488" cy="984951"/>
          </a:xfrm>
        </p:grpSpPr>
        <p:sp>
          <p:nvSpPr>
            <p:cNvPr id="3" name="Title 1">
              <a:extLst>
                <a:ext uri="{FF2B5EF4-FFF2-40B4-BE49-F238E27FC236}">
                  <a16:creationId xmlns:a16="http://schemas.microsoft.com/office/drawing/2014/main" id="{B389B20F-2C84-3B60-5F14-D9A9C197D5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0" y="384048"/>
              <a:ext cx="6821488" cy="760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dirty="0">
                  <a:solidFill>
                    <a:schemeClr val="tx2"/>
                  </a:solidFill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  <a:sym typeface="Roboto Black" panose="02000000000000000000" pitchFamily="2" charset="0"/>
                </a:rPr>
                <a:t>DEEP</a:t>
              </a:r>
              <a:r>
                <a:rPr lang="en-US" altLang="en-US" sz="4000" dirty="0"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  <a:sym typeface="Roboto Black" panose="02000000000000000000" pitchFamily="2" charset="0"/>
                </a:rPr>
                <a:t>SPHERE</a:t>
              </a:r>
              <a:endParaRPr lang="en-US" altLang="en-US" sz="4500" dirty="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E5DE6C4-2AEE-F861-EFD7-C702AA0C92A6}"/>
                </a:ext>
              </a:extLst>
            </p:cNvPr>
            <p:cNvSpPr/>
            <p:nvPr/>
          </p:nvSpPr>
          <p:spPr>
            <a:xfrm>
              <a:off x="617220" y="999667"/>
              <a:ext cx="57378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en-US" b="1" dirty="0">
                  <a:latin typeface="Agency FB" panose="020B0503020202020204" pitchFamily="34" charset="0"/>
                  <a:ea typeface="Roboto Black" panose="02000000000000000000" pitchFamily="2" charset="0"/>
                  <a:cs typeface="Roboto Light" panose="02000000000000000000" pitchFamily="2" charset="0"/>
                </a:rPr>
                <a:t>INTEGRATED ELECTRO-OPTIC DEVELOPMENT GIMBAL</a:t>
              </a:r>
              <a:endParaRPr lang="en-US" dirty="0"/>
            </a:p>
          </p:txBody>
        </p:sp>
      </p:grp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Photograph of a black, dome-shaped surveillance camera mounted outdoors against a blue sky with scattered clouds. The camera features a visible lens and a connected cable, with buildings and construction cranes faintly visible in the background.&#10;&#10;AI-generated content may be incorrect.">
            <a:extLst>
              <a:ext uri="{FF2B5EF4-FFF2-40B4-BE49-F238E27FC236}">
                <a16:creationId xmlns:a16="http://schemas.microsoft.com/office/drawing/2014/main" id="{A29A40B2-9465-FA2A-14B7-3ECA992DB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8" r="10715" b="9007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EC3DA0B-B787-0423-5109-F51CFBD007D9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rgbClr val="000000">
              <a:alpha val="45098"/>
            </a:srgb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44036" name="Slide Number Placeholder 9">
            <a:extLst>
              <a:ext uri="{FF2B5EF4-FFF2-40B4-BE49-F238E27FC236}">
                <a16:creationId xmlns:a16="http://schemas.microsoft.com/office/drawing/2014/main" id="{09420C7D-85C8-67F3-2D0E-98993B7562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5929313" y="9274175"/>
            <a:ext cx="698500" cy="631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AF8C7BC-2154-49B4-92B2-21B5D1F2CD8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41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" name="Text 16">
            <a:extLst>
              <a:ext uri="{FF2B5EF4-FFF2-40B4-BE49-F238E27FC236}">
                <a16:creationId xmlns:a16="http://schemas.microsoft.com/office/drawing/2014/main" id="{AE94D72D-B9ED-C0FF-4955-A1C91B741ADF}"/>
              </a:ext>
            </a:extLst>
          </p:cNvPr>
          <p:cNvSpPr/>
          <p:nvPr/>
        </p:nvSpPr>
        <p:spPr>
          <a:xfrm>
            <a:off x="1654175" y="63500"/>
            <a:ext cx="4810125" cy="290513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sp>
        <p:nvSpPr>
          <p:cNvPr id="44038" name="Title 5">
            <a:extLst>
              <a:ext uri="{FF2B5EF4-FFF2-40B4-BE49-F238E27FC236}">
                <a16:creationId xmlns:a16="http://schemas.microsoft.com/office/drawing/2014/main" id="{E853E636-7408-E86E-421D-E8C26BE0E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188" y="295275"/>
            <a:ext cx="5829300" cy="984250"/>
          </a:xfrm>
        </p:spPr>
        <p:txBody>
          <a:bodyPr/>
          <a:lstStyle/>
          <a:p>
            <a:r>
              <a:rPr lang="en-US" altLang="en-US" dirty="0">
                <a:solidFill>
                  <a:schemeClr val="tx2"/>
                </a:solidFill>
                <a:latin typeface="Agency FB" panose="020B0503020202020204" pitchFamily="34" charset="0"/>
              </a:rPr>
              <a:t>SPHERE</a:t>
            </a:r>
            <a:r>
              <a:rPr lang="en-US" altLang="en-US" dirty="0">
                <a:latin typeface="Agency FB" panose="020B0503020202020204" pitchFamily="34" charset="0"/>
              </a:rPr>
              <a:t>SERIES</a:t>
            </a:r>
            <a:br>
              <a:rPr lang="en-US" altLang="en-US" dirty="0"/>
            </a:br>
            <a:r>
              <a:rPr lang="en-US" altLang="en-US" sz="2000" b="1" dirty="0">
                <a:latin typeface="Agency FB" panose="020B0503020202020204" pitchFamily="34" charset="0"/>
              </a:rPr>
              <a:t>DUAL SENSOR RUGGED GIMBAL</a:t>
            </a:r>
            <a:endParaRPr lang="en-US" altLang="en-US" sz="1800" b="1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730A9DA-527C-A120-D2FF-4292BB05F3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489390"/>
              </p:ext>
            </p:extLst>
          </p:nvPr>
        </p:nvGraphicFramePr>
        <p:xfrm>
          <a:off x="252412" y="1879098"/>
          <a:ext cx="6353175" cy="6989190"/>
        </p:xfrm>
        <a:graphic>
          <a:graphicData uri="http://schemas.openxmlformats.org/drawingml/2006/table">
            <a:tbl>
              <a:tblPr/>
              <a:tblGrid>
                <a:gridCol w="1064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0864">
                  <a:extLst>
                    <a:ext uri="{9D8B030D-6E8A-4147-A177-3AD203B41FA5}">
                      <a16:colId xmlns:a16="http://schemas.microsoft.com/office/drawing/2014/main" val="1175315251"/>
                    </a:ext>
                  </a:extLst>
                </a:gridCol>
                <a:gridCol w="25854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5205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MODEL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SPHERE-F</a:t>
                      </a:r>
                      <a:endParaRPr lang="en-US"/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SPHERE-DUAL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6719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 DAY SENSOR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3.0MP Global Shutter Zoom Block Optical x30 Digital x16</a:t>
                      </a:r>
                      <a:b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</a:b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Resolution 2048x1536 @ 30fps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Focal Length 5.5mm-165mm  FOV 46.5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- 2.2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endParaRPr lang="en-US" dirty="0"/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3.0MP Global Shutter Zoom Block Optical x30 Digital x16</a:t>
                      </a:r>
                      <a:b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</a:b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Resolution 2048x1536 @ 30fps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Focal Length 5.5mm-165mm  FOV 46.5</a:t>
                      </a:r>
                      <a:r>
                        <a:rPr kumimoji="0" lang="en-US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- 2.2</a:t>
                      </a:r>
                      <a:r>
                        <a:rPr kumimoji="0" lang="en-US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  <a:endParaRPr kumimoji="0" lang="en-US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205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DAY WINDOW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SAPPHIRE GLASS</a:t>
                      </a:r>
                      <a:endParaRPr lang="en-US" dirty="0"/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he-I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37" marR="82937" marT="44816" marB="448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96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SENSOR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Single Sensor: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640x512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Up to 35mm, 12.5 deg</a:t>
                      </a:r>
                      <a:endParaRPr lang="en-US"/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DUAL Sensor: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1st LWIR 640x512 5.8mm, 70 deg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nl-NL" sz="12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2nd LWIR 640x512 60 mm, 7.3 deg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205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NIGHT WINDOW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GE/SILICON window</a:t>
                      </a:r>
                      <a:endParaRPr lang="en-US" dirty="0"/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37" marR="82937" marT="44816" marB="448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52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LWIR DRI  Detection, Recognition, Identification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44375" marB="4437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8993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35mm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1,010/2,236</a:t>
                      </a:r>
                      <a:endParaRPr kumimoji="0" 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60 mm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1,732/3,833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35mm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360/798</a:t>
                      </a:r>
                      <a:endParaRPr kumimoji="0" 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60 mm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866/1,916</a:t>
                      </a:r>
                      <a:endParaRPr kumimoji="0" lang="en-US" sz="12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621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Human/NATO target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35mm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270/599</a:t>
                      </a:r>
                      <a:endParaRPr kumimoji="0" 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60 mm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649/1,437</a:t>
                      </a:r>
                      <a:endParaRPr kumimoji="0" lang="en-US" sz="12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 gridSpan="4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43" marR="82943" marT="44375" marB="4437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77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LRF </a:t>
                      </a:r>
                      <a:b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</a:b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Laser Range Finder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Up to 2KM NATO Target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N/A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547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48 VDC external PSU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44375" marB="4437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595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 (mm)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245x216x347  mm  ⌀ 185 </a:t>
                      </a: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217x203x315.5 mm ⌀ 190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547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INTERFACE, RTSP STREAMING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44375" marB="4437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547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D38999/23YC35PN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44375" marB="4437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710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 WEIGHT (Kg)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13 kg</a:t>
                      </a: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 kg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5205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Sealed IP67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33" marR="82933" marT="55293" marB="5529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43" marR="82943" marT="44375" marB="4437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5103" name="Slide Number Placeholder 3">
            <a:extLst>
              <a:ext uri="{FF2B5EF4-FFF2-40B4-BE49-F238E27FC236}">
                <a16:creationId xmlns:a16="http://schemas.microsoft.com/office/drawing/2014/main" id="{AD9E6D48-583E-9683-6EF7-87033040E9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078538" y="9070975"/>
            <a:ext cx="517525" cy="696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B0FF756-AF10-474E-B34C-64CCB1C4F8B0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42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16AEFD0-1EF4-3892-96FC-DCF0210ECD4A}"/>
              </a:ext>
            </a:extLst>
          </p:cNvPr>
          <p:cNvSpPr/>
          <p:nvPr/>
        </p:nvSpPr>
        <p:spPr>
          <a:xfrm>
            <a:off x="442913" y="8836025"/>
            <a:ext cx="6492875" cy="2460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+mj-lt"/>
                <a:cs typeface="+mn-cs"/>
              </a:rPr>
              <a:t>*DRI  Calculation according to Johnson Criteria  (Lines 3/6/8 D/R/I)</a:t>
            </a:r>
          </a:p>
        </p:txBody>
      </p:sp>
      <p:pic>
        <p:nvPicPr>
          <p:cNvPr id="45105" name="Picture 5">
            <a:extLst>
              <a:ext uri="{FF2B5EF4-FFF2-40B4-BE49-F238E27FC236}">
                <a16:creationId xmlns:a16="http://schemas.microsoft.com/office/drawing/2014/main" id="{A7DD2D9B-BAF9-3996-B3C1-B45B78CA4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9" y="1423886"/>
            <a:ext cx="531934" cy="706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06" name="Picture 5">
            <a:extLst>
              <a:ext uri="{FF2B5EF4-FFF2-40B4-BE49-F238E27FC236}">
                <a16:creationId xmlns:a16="http://schemas.microsoft.com/office/drawing/2014/main" id="{E4B175EF-5633-915D-D146-F2423ABFA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571" y="1372487"/>
            <a:ext cx="531934" cy="757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107" name="Title 5">
            <a:extLst>
              <a:ext uri="{FF2B5EF4-FFF2-40B4-BE49-F238E27FC236}">
                <a16:creationId xmlns:a16="http://schemas.microsoft.com/office/drawing/2014/main" id="{5DC1D95E-45ED-5B87-3C16-E5129B0F3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790" y="263486"/>
            <a:ext cx="5829300" cy="984250"/>
          </a:xfrm>
        </p:spPr>
        <p:txBody>
          <a:bodyPr/>
          <a:lstStyle/>
          <a:p>
            <a:r>
              <a:rPr lang="en-US" altLang="en-US" sz="4000" dirty="0">
                <a:solidFill>
                  <a:schemeClr val="tx2"/>
                </a:solidFill>
                <a:latin typeface="Agency FB" panose="020B0503020202020204" pitchFamily="34" charset="0"/>
              </a:rPr>
              <a:t>SPHERE</a:t>
            </a:r>
            <a:r>
              <a:rPr lang="en-US" altLang="en-US" sz="4000" dirty="0">
                <a:latin typeface="Agency FB" panose="020B0503020202020204" pitchFamily="34" charset="0"/>
              </a:rPr>
              <a:t>SERIES</a:t>
            </a:r>
            <a:br>
              <a:rPr lang="en-US" altLang="en-US" dirty="0"/>
            </a:br>
            <a:r>
              <a:rPr lang="en-US" altLang="en-US" sz="1800" b="1" dirty="0">
                <a:latin typeface="Agency FB" panose="020B0503020202020204" pitchFamily="34" charset="0"/>
              </a:rPr>
              <a:t>DUAL SENSOR RUGGED GIMBAL</a:t>
            </a:r>
            <a:endParaRPr lang="en-US" altLang="en-US" sz="1600" b="1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>
            <a:extLst>
              <a:ext uri="{FF2B5EF4-FFF2-40B4-BE49-F238E27FC236}">
                <a16:creationId xmlns:a16="http://schemas.microsoft.com/office/drawing/2014/main" id="{2B7911D7-2677-5579-E222-CC4FDDF25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363" y="5581650"/>
            <a:ext cx="2122487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4">
            <a:extLst>
              <a:ext uri="{FF2B5EF4-FFF2-40B4-BE49-F238E27FC236}">
                <a16:creationId xmlns:a16="http://schemas.microsoft.com/office/drawing/2014/main" id="{127E5993-584C-4805-2965-D1E075E9E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2125663"/>
            <a:ext cx="2289175" cy="35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5">
            <a:extLst>
              <a:ext uri="{FF2B5EF4-FFF2-40B4-BE49-F238E27FC236}">
                <a16:creationId xmlns:a16="http://schemas.microsoft.com/office/drawing/2014/main" id="{7E144585-1630-A540-3958-B35C345BB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2066925"/>
            <a:ext cx="2252662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Google Shape;152;p27">
            <a:extLst>
              <a:ext uri="{FF2B5EF4-FFF2-40B4-BE49-F238E27FC236}">
                <a16:creationId xmlns:a16="http://schemas.microsoft.com/office/drawing/2014/main" id="{5ECC0EEB-01C6-E71D-671B-37AC81124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650" y="1481138"/>
            <a:ext cx="5119688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solidFill>
                  <a:schemeClr val="tx2"/>
                </a:solidFill>
                <a:latin typeface="Roboto" panose="02000000000000000000" pitchFamily="2" charset="0"/>
                <a:sym typeface="Roboto" panose="02000000000000000000" pitchFamily="2" charset="0"/>
              </a:rPr>
              <a:t>DIMENSIONS:</a:t>
            </a:r>
            <a:r>
              <a:rPr lang="en-US" altLang="en-US" sz="1400" b="1">
                <a:latin typeface="Roboto" panose="02000000000000000000" pitchFamily="2" charset="0"/>
                <a:sym typeface="Roboto" panose="02000000000000000000" pitchFamily="2" charset="0"/>
              </a:rPr>
              <a:t> (LxWxH, mm) </a:t>
            </a:r>
            <a:r>
              <a:rPr lang="en-US" altLang="en-US" sz="1400">
                <a:latin typeface="Roboto" panose="02000000000000000000" pitchFamily="2" charset="0"/>
                <a:sym typeface="Roboto" panose="02000000000000000000" pitchFamily="2" charset="0"/>
              </a:rPr>
              <a:t>245x216x347 </a:t>
            </a:r>
            <a:r>
              <a:rPr lang="en-US" altLang="en-US" sz="1400" b="1">
                <a:latin typeface="Roboto" panose="02000000000000000000" pitchFamily="2" charset="0"/>
              </a:rPr>
              <a:t>⌀ 185</a:t>
            </a:r>
            <a:r>
              <a:rPr lang="en-US" altLang="en-US" sz="1400" b="1">
                <a:latin typeface="Roboto" panose="02000000000000000000" pitchFamily="2" charset="0"/>
                <a:sym typeface="Roboto" panose="02000000000000000000" pitchFamily="2" charset="0"/>
              </a:rPr>
              <a:t>   </a:t>
            </a:r>
          </a:p>
        </p:txBody>
      </p:sp>
      <p:sp>
        <p:nvSpPr>
          <p:cNvPr id="46086" name="Slide Number Placeholder 3">
            <a:extLst>
              <a:ext uri="{FF2B5EF4-FFF2-40B4-BE49-F238E27FC236}">
                <a16:creationId xmlns:a16="http://schemas.microsoft.com/office/drawing/2014/main" id="{FBCF0114-41C9-3D6B-AD51-BD9E29972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205538" y="9064625"/>
            <a:ext cx="517525" cy="56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502495E-65C1-4523-A7B3-C9AA33E528D4}" type="slidenum">
              <a:rPr lang="en-US" altLang="en-US">
                <a:latin typeface="Aptos" panose="020B0004020202020204" pitchFamily="34" charset="0"/>
              </a:rPr>
              <a:pPr/>
              <a:t>43</a:t>
            </a:fld>
            <a:endParaRPr lang="en-US" altLang="en-US">
              <a:latin typeface="Aptos" panose="020B0004020202020204" pitchFamily="34" charset="0"/>
            </a:endParaRPr>
          </a:p>
        </p:txBody>
      </p:sp>
      <p:sp>
        <p:nvSpPr>
          <p:cNvPr id="46087" name="Title 5">
            <a:extLst>
              <a:ext uri="{FF2B5EF4-FFF2-40B4-BE49-F238E27FC236}">
                <a16:creationId xmlns:a16="http://schemas.microsoft.com/office/drawing/2014/main" id="{D12D3F16-97D4-48FE-AB31-A5788C944B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188" y="295275"/>
            <a:ext cx="5829300" cy="984250"/>
          </a:xfrm>
        </p:spPr>
        <p:txBody>
          <a:bodyPr/>
          <a:lstStyle/>
          <a:p>
            <a:r>
              <a:rPr lang="en-US" altLang="en-US" dirty="0">
                <a:solidFill>
                  <a:schemeClr val="tx2"/>
                </a:solidFill>
                <a:latin typeface="Agency FB" panose="020B0503020202020204" pitchFamily="34" charset="0"/>
              </a:rPr>
              <a:t>SPHERE</a:t>
            </a:r>
            <a:r>
              <a:rPr lang="en-US" altLang="en-US" dirty="0">
                <a:latin typeface="Agency FB" panose="020B0503020202020204" pitchFamily="34" charset="0"/>
              </a:rPr>
              <a:t>SERIES</a:t>
            </a:r>
            <a:br>
              <a:rPr lang="en-US" altLang="en-US" dirty="0"/>
            </a:br>
            <a:r>
              <a:rPr lang="en-US" altLang="en-US" sz="2000" b="1" dirty="0">
                <a:latin typeface="Agency FB" panose="020B0503020202020204" pitchFamily="34" charset="0"/>
              </a:rPr>
              <a:t>DUAL SENSOR RUGGED GIMBAL</a:t>
            </a:r>
            <a:endParaRPr lang="en-US" altLang="en-US" sz="1800" b="1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>
            <a:extLst>
              <a:ext uri="{FF2B5EF4-FFF2-40B4-BE49-F238E27FC236}">
                <a16:creationId xmlns:a16="http://schemas.microsoft.com/office/drawing/2014/main" id="{5FD93111-7CD1-0BB8-BC73-17083AD5BC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D74FD26-1087-4CEC-A687-1EAA98A79ABD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44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46083" name="Google Shape;152;p27">
            <a:extLst>
              <a:ext uri="{FF2B5EF4-FFF2-40B4-BE49-F238E27FC236}">
                <a16:creationId xmlns:a16="http://schemas.microsoft.com/office/drawing/2014/main" id="{98BE7F26-B408-D002-68D8-939D4759D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7100" y="1317625"/>
            <a:ext cx="4743450" cy="384175"/>
          </a:xfrm>
          <a:prstGeom prst="rect">
            <a:avLst/>
          </a:prstGeom>
          <a:noFill/>
          <a:ln>
            <a:noFill/>
          </a:ln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DIMENSIONS:</a:t>
            </a:r>
            <a:r>
              <a:rPr lang="en-US" altLang="en-US" sz="1400" b="1" dirty="0">
                <a:latin typeface="+mj-lt"/>
                <a:sym typeface="Roboto" panose="02000000000000000000" pitchFamily="2" charset="0"/>
              </a:rPr>
              <a:t> (</a:t>
            </a:r>
            <a:r>
              <a:rPr lang="en-US" altLang="en-US" sz="1400" b="1" dirty="0" err="1">
                <a:latin typeface="+mj-lt"/>
                <a:sym typeface="Roboto" panose="02000000000000000000" pitchFamily="2" charset="0"/>
              </a:rPr>
              <a:t>LxWxH</a:t>
            </a:r>
            <a:r>
              <a:rPr lang="en-US" altLang="en-US" sz="1400" b="1" dirty="0">
                <a:latin typeface="+mj-lt"/>
                <a:sym typeface="Roboto" panose="02000000000000000000" pitchFamily="2" charset="0"/>
              </a:rPr>
              <a:t>, mm) </a:t>
            </a:r>
            <a:r>
              <a:rPr lang="en-US" altLang="en-US" sz="1400" dirty="0">
                <a:latin typeface="+mj-lt"/>
                <a:sym typeface="Roboto" panose="02000000000000000000" pitchFamily="2" charset="0"/>
              </a:rPr>
              <a:t>217x203x315.5 </a:t>
            </a:r>
            <a:r>
              <a:rPr lang="en-US" altLang="en-US" sz="1400" b="1" dirty="0">
                <a:latin typeface="+mj-lt"/>
              </a:rPr>
              <a:t>⌀ 190</a:t>
            </a:r>
            <a:endParaRPr lang="en-US" altLang="en-US" sz="1400" b="1" dirty="0">
              <a:latin typeface="+mj-lt"/>
              <a:sym typeface="Roboto" panose="02000000000000000000" pitchFamily="2" charset="0"/>
            </a:endParaRPr>
          </a:p>
        </p:txBody>
      </p:sp>
      <p:pic>
        <p:nvPicPr>
          <p:cNvPr id="47108" name="Picture 5">
            <a:extLst>
              <a:ext uri="{FF2B5EF4-FFF2-40B4-BE49-F238E27FC236}">
                <a16:creationId xmlns:a16="http://schemas.microsoft.com/office/drawing/2014/main" id="{21E7C8B0-93D7-222D-5CE5-6AD7355DC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885950"/>
            <a:ext cx="3144838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5">
            <a:extLst>
              <a:ext uri="{FF2B5EF4-FFF2-40B4-BE49-F238E27FC236}">
                <a16:creationId xmlns:a16="http://schemas.microsoft.com/office/drawing/2014/main" id="{60B018AD-6D4D-7537-56CE-2D14817F4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2176463"/>
            <a:ext cx="2557463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5">
            <a:extLst>
              <a:ext uri="{FF2B5EF4-FFF2-40B4-BE49-F238E27FC236}">
                <a16:creationId xmlns:a16="http://schemas.microsoft.com/office/drawing/2014/main" id="{B07F1CA2-6242-12C9-843A-D0982B445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6259513"/>
            <a:ext cx="3143250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1" name="Title 5">
            <a:extLst>
              <a:ext uri="{FF2B5EF4-FFF2-40B4-BE49-F238E27FC236}">
                <a16:creationId xmlns:a16="http://schemas.microsoft.com/office/drawing/2014/main" id="{1973E854-9228-0B9E-7FB9-6F27B760FA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188" y="295275"/>
            <a:ext cx="5829300" cy="984250"/>
          </a:xfrm>
        </p:spPr>
        <p:txBody>
          <a:bodyPr/>
          <a:lstStyle/>
          <a:p>
            <a:r>
              <a:rPr lang="en-US" altLang="en-US" dirty="0">
                <a:solidFill>
                  <a:schemeClr val="tx2"/>
                </a:solidFill>
                <a:latin typeface="Agency FB" panose="020B0503020202020204" pitchFamily="34" charset="0"/>
              </a:rPr>
              <a:t>SPHERE</a:t>
            </a:r>
            <a:r>
              <a:rPr lang="en-US" altLang="en-US" dirty="0">
                <a:latin typeface="Agency FB" panose="020B0503020202020204" pitchFamily="34" charset="0"/>
              </a:rPr>
              <a:t>SERIES</a:t>
            </a:r>
            <a:br>
              <a:rPr lang="en-US" altLang="en-US" dirty="0"/>
            </a:br>
            <a:r>
              <a:rPr lang="en-US" altLang="en-US" sz="2000" b="1" dirty="0">
                <a:latin typeface="Agency FB" panose="020B0503020202020204" pitchFamily="34" charset="0"/>
              </a:rPr>
              <a:t>DUAL SENSOR RUGGED GIMBAL</a:t>
            </a:r>
            <a:endParaRPr lang="en-US" altLang="en-US" sz="1800" b="1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Z:\Ex-Sight.Com\MEDIA\Sight\SIGHT20-100\IMG_20241009_092258.jpg">
            <a:extLst>
              <a:ext uri="{FF2B5EF4-FFF2-40B4-BE49-F238E27FC236}">
                <a16:creationId xmlns:a16="http://schemas.microsoft.com/office/drawing/2014/main" id="{0A48F49B-4760-AF80-A62D-54A22860D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3" t="5730" r="162" b="11153"/>
          <a:stretch>
            <a:fillRect/>
          </a:stretch>
        </p:blipFill>
        <p:spPr bwMode="auto">
          <a:xfrm>
            <a:off x="11113" y="0"/>
            <a:ext cx="6846887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275E8F2-E24C-603C-0F66-CD9F7178CDBF}"/>
              </a:ext>
            </a:extLst>
          </p:cNvPr>
          <p:cNvSpPr/>
          <p:nvPr/>
        </p:nvSpPr>
        <p:spPr>
          <a:xfrm>
            <a:off x="0" y="0"/>
            <a:ext cx="6823075" cy="9906000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/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86CAF9D3-F8DD-3DAC-5CA4-28BC709BAA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5206C56-D2A7-4546-9418-5F0B2744CE0E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45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7" name="Text 16">
            <a:extLst>
              <a:ext uri="{FF2B5EF4-FFF2-40B4-BE49-F238E27FC236}">
                <a16:creationId xmlns:a16="http://schemas.microsoft.com/office/drawing/2014/main" id="{D53CE6A1-915A-FD37-A4B3-6DFB318CB3F1}"/>
              </a:ext>
            </a:extLst>
          </p:cNvPr>
          <p:cNvSpPr/>
          <p:nvPr/>
        </p:nvSpPr>
        <p:spPr>
          <a:xfrm>
            <a:off x="1755775" y="63500"/>
            <a:ext cx="4810125" cy="290513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latin typeface="+mj-lt"/>
              <a:cs typeface="+mn-cs"/>
            </a:endParaRPr>
          </a:p>
        </p:txBody>
      </p:sp>
      <p:sp>
        <p:nvSpPr>
          <p:cNvPr id="48134" name="Title 2">
            <a:extLst>
              <a:ext uri="{FF2B5EF4-FFF2-40B4-BE49-F238E27FC236}">
                <a16:creationId xmlns:a16="http://schemas.microsoft.com/office/drawing/2014/main" id="{9F2004C6-0EBC-A1AB-2AC6-E7C36A2DA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95288"/>
            <a:ext cx="5915025" cy="712787"/>
          </a:xfrm>
        </p:spPr>
        <p:txBody>
          <a:bodyPr/>
          <a:lstStyle/>
          <a:p>
            <a:pPr algn="ctr"/>
            <a:r>
              <a:rPr lang="en-US" altLang="en-US" sz="4000">
                <a:solidFill>
                  <a:schemeClr val="tx2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HDPT</a:t>
            </a:r>
            <a:r>
              <a:rPr lang="en-US" altLang="en-US" sz="4000">
                <a:latin typeface="Agency FB" panose="020B0503020202020204" pitchFamily="34" charset="0"/>
                <a:cs typeface="Aharoni" panose="02010803020104030203" pitchFamily="2" charset="-79"/>
              </a:rPr>
              <a:t>-SERIES</a:t>
            </a:r>
            <a:br>
              <a:rPr lang="en-US" altLang="en-US"/>
            </a:br>
            <a:r>
              <a:rPr lang="en-US" altLang="en-US" sz="1800" b="1">
                <a:latin typeface="Agency FB" panose="020B0503020202020204" pitchFamily="34" charset="0"/>
              </a:rPr>
              <a:t>HEAVY DUTY STABILIZED PAN TILT POSITIONERS</a:t>
            </a:r>
            <a:endParaRPr lang="en-US" altLang="en-US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Z:\Ex-Sight.Com\PRODUCTS\OWL_Mesovev\PIC\23.9.24-5.jpg">
            <a:extLst>
              <a:ext uri="{FF2B5EF4-FFF2-40B4-BE49-F238E27FC236}">
                <a16:creationId xmlns:a16="http://schemas.microsoft.com/office/drawing/2014/main" id="{8A9719FB-F00A-BF99-1128-E257CB953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31" y="7000876"/>
            <a:ext cx="1203325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5">
            <a:extLst>
              <a:ext uri="{FF2B5EF4-FFF2-40B4-BE49-F238E27FC236}">
                <a16:creationId xmlns:a16="http://schemas.microsoft.com/office/drawing/2014/main" id="{00672831-7C45-E408-FA7E-B562F2AEF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2" y="6595269"/>
            <a:ext cx="2414588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Slide Number Placeholder 3">
            <a:extLst>
              <a:ext uri="{FF2B5EF4-FFF2-40B4-BE49-F238E27FC236}">
                <a16:creationId xmlns:a16="http://schemas.microsoft.com/office/drawing/2014/main" id="{2AD733CA-EE46-C3FA-0AC4-D886D8F3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205538" y="9064625"/>
            <a:ext cx="517525" cy="56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52F3CB-6AEF-4401-9666-05E4DD859BA4}" type="slidenum">
              <a:rPr lang="en-US" altLang="en-US">
                <a:latin typeface="Aptos" panose="020B0004020202020204" pitchFamily="34" charset="0"/>
              </a:rPr>
              <a:pPr/>
              <a:t>46</a:t>
            </a:fld>
            <a:endParaRPr lang="en-US" altLang="en-US">
              <a:latin typeface="Aptos" panose="020B0004020202020204" pitchFamily="34" charset="0"/>
            </a:endParaRPr>
          </a:p>
        </p:txBody>
      </p:sp>
      <p:grpSp>
        <p:nvGrpSpPr>
          <p:cNvPr id="49158" name="Group 5">
            <a:extLst>
              <a:ext uri="{FF2B5EF4-FFF2-40B4-BE49-F238E27FC236}">
                <a16:creationId xmlns:a16="http://schemas.microsoft.com/office/drawing/2014/main" id="{8B0F3ADE-5E88-FA36-0769-D9BD85E8715E}"/>
              </a:ext>
            </a:extLst>
          </p:cNvPr>
          <p:cNvGrpSpPr>
            <a:grpSpLocks/>
          </p:cNvGrpSpPr>
          <p:nvPr/>
        </p:nvGrpSpPr>
        <p:grpSpPr bwMode="auto">
          <a:xfrm>
            <a:off x="1628775" y="1414463"/>
            <a:ext cx="5006975" cy="1150937"/>
            <a:chOff x="1649413" y="1423988"/>
            <a:chExt cx="5006974" cy="1150937"/>
          </a:xfrm>
        </p:grpSpPr>
        <p:pic>
          <p:nvPicPr>
            <p:cNvPr id="49223" name="Picture 2" descr="C:\Users\admin\Downloads\Дизайн без названия (9).png">
              <a:extLst>
                <a:ext uri="{FF2B5EF4-FFF2-40B4-BE49-F238E27FC236}">
                  <a16:creationId xmlns:a16="http://schemas.microsoft.com/office/drawing/2014/main" id="{ED50811B-3AF4-DDF5-8F8D-F2D4226F8A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54" t="12770" r="3880" b="8266"/>
            <a:stretch>
              <a:fillRect/>
            </a:stretch>
          </p:blipFill>
          <p:spPr bwMode="auto">
            <a:xfrm>
              <a:off x="5118099" y="1423988"/>
              <a:ext cx="1538288" cy="919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224" name="Picture 2" descr="Z:\Ex-Sight.Com\PRODUCTS\OWL_Mesovev\PIC\23.9.24-5.jpg">
              <a:extLst>
                <a:ext uri="{FF2B5EF4-FFF2-40B4-BE49-F238E27FC236}">
                  <a16:creationId xmlns:a16="http://schemas.microsoft.com/office/drawing/2014/main" id="{DB1160C5-4A6A-E1FF-83EF-EAF187CA04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79" r="35201"/>
            <a:stretch>
              <a:fillRect/>
            </a:stretch>
          </p:blipFill>
          <p:spPr bwMode="auto">
            <a:xfrm>
              <a:off x="1649413" y="1500188"/>
              <a:ext cx="776287" cy="1050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225" name="Picture 2" descr="\\192.168.1.7\Public\Ex-Sight.Com\MEDIA\OWL225\OWL_ALL_Motors_225_MOD_2025-Mar-05_09-54-10AM-000_CustomizedView48345987703_png_alpha.png">
              <a:extLst>
                <a:ext uri="{FF2B5EF4-FFF2-40B4-BE49-F238E27FC236}">
                  <a16:creationId xmlns:a16="http://schemas.microsoft.com/office/drawing/2014/main" id="{95372A5E-C80F-876F-CD38-7F192DF845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18" t="9320" r="33350"/>
            <a:stretch>
              <a:fillRect/>
            </a:stretch>
          </p:blipFill>
          <p:spPr bwMode="auto">
            <a:xfrm>
              <a:off x="2606675" y="1481138"/>
              <a:ext cx="1017588" cy="1093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226" name="Picture 3">
              <a:extLst>
                <a:ext uri="{FF2B5EF4-FFF2-40B4-BE49-F238E27FC236}">
                  <a16:creationId xmlns:a16="http://schemas.microsoft.com/office/drawing/2014/main" id="{7DD32F41-8364-3991-45F2-806E2FFD7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738" y="1525588"/>
              <a:ext cx="1039812" cy="898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9159" name="Google Shape;100;p25">
            <a:extLst>
              <a:ext uri="{FF2B5EF4-FFF2-40B4-BE49-F238E27FC236}">
                <a16:creationId xmlns:a16="http://schemas.microsoft.com/office/drawing/2014/main" id="{5DCF4411-508B-B51D-9CE1-C452235D2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3" y="196850"/>
            <a:ext cx="6511925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HDPT</a:t>
            </a:r>
            <a:r>
              <a:rPr lang="en-US" altLang="en-US" sz="400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-SERIES</a:t>
            </a:r>
          </a:p>
          <a:p>
            <a:pPr algn="ctr" eaLnBrk="1" hangingPunct="1"/>
            <a:r>
              <a:rPr lang="en-US" altLang="en-US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PAN TILT POSITIONERS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12BE1A5-3A30-9920-CCE4-265A124DC2BA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427163"/>
          <a:ext cx="6375400" cy="5343413"/>
        </p:xfrm>
        <a:graphic>
          <a:graphicData uri="http://schemas.openxmlformats.org/drawingml/2006/table">
            <a:tbl>
              <a:tblPr/>
              <a:tblGrid>
                <a:gridCol w="1119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3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1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4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71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42456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659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MODEL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OWL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OWL225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OWL1000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x-none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OMEGA </a:t>
                      </a:r>
                      <a:r>
                        <a:rPr kumimoji="0" lang="el-GR" altLang="x-none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Ω</a:t>
                      </a:r>
                      <a:endParaRPr lang="en-US" sz="1300" dirty="0"/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12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MOUNTING TYPE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 Mount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 Mount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U Mount</a:t>
                      </a:r>
                      <a:endParaRPr kumimoji="0" lang="en-US" altLang="x-none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Ω (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OMEGA)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TOP + Sides</a:t>
                      </a:r>
                      <a:endParaRPr kumimoji="0" lang="en-US" altLang="x-none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58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TILT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 Max ±90° Deg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Max. Motor Torque (NM) 35/ 50/ 150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58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PAN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Cont. 360° Deg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Motor Torque (NM) 35/ 50/ 150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11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TRUE NORTH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INS GPS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DUAL ANTENNA GNSS-AIDED INERTIAL NAVIGATION*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61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MAX.SPEED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20 RPM, up to 120°/sec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65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MAX. PAYLOAD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70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80 Kg 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75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DIMENSIONS </a:t>
                      </a:r>
                      <a:r>
                        <a:rPr kumimoji="0" lang="en-US" altLang="x-none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LxWxH</a:t>
                      </a: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 (mm)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416x210x442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505x255x624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he-IL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777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765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629</a:t>
                      </a:r>
                      <a:r>
                        <a:rPr kumimoji="0" lang="en-US" altLang="x-none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 </a:t>
                      </a:r>
                      <a:endParaRPr kumimoji="0" lang="en-US" altLang="x-none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794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210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x</a:t>
                      </a: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419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 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anchor="ctr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66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WEIGHT(Kg)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he-IL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22</a:t>
                      </a: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  <a:r>
                        <a:rPr kumimoji="0" lang="he-IL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5</a:t>
                      </a:r>
                      <a:r>
                        <a:rPr kumimoji="0" lang="en-US" altLang="x-none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</a:t>
                      </a: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32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7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IP RATE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IP66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7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POWER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49" marR="82949" marT="46283" marB="46283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24 - 48VDC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49" marR="82949" marT="46283" marB="46283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49155" name="Picture 3" descr="\\192.168.1.7\Public\Ex-Sight.Com\MEDIA\OWL225\222.png">
            <a:extLst>
              <a:ext uri="{FF2B5EF4-FFF2-40B4-BE49-F238E27FC236}">
                <a16:creationId xmlns:a16="http://schemas.microsoft.com/office/drawing/2014/main" id="{B0A04CC6-9D27-E4D1-D9AC-4D62DB43E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6786565"/>
            <a:ext cx="1787525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Z:\Ex-Sight.Com\PRODUCTS\OWL_Mesovev\PIC\23.9.24-5.jpg">
            <a:extLst>
              <a:ext uri="{FF2B5EF4-FFF2-40B4-BE49-F238E27FC236}">
                <a16:creationId xmlns:a16="http://schemas.microsoft.com/office/drawing/2014/main" id="{29A93157-8128-9E49-587B-71C05951C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3" t="5742" r="34042" b="11783"/>
          <a:stretch>
            <a:fillRect/>
          </a:stretch>
        </p:blipFill>
        <p:spPr bwMode="auto">
          <a:xfrm>
            <a:off x="2311400" y="1474788"/>
            <a:ext cx="73977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2" descr="Z:\Ex-Sight.Com\PRODUCTS\OWL_Mesovev\PIC\23.9.24-5.jpg">
            <a:extLst>
              <a:ext uri="{FF2B5EF4-FFF2-40B4-BE49-F238E27FC236}">
                <a16:creationId xmlns:a16="http://schemas.microsoft.com/office/drawing/2014/main" id="{18EB9838-58A0-CE03-1BFD-F4A80439B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638" y="6459538"/>
            <a:ext cx="1219200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2" descr="Z:\Ex-Sight.Com\PRODUCTS\OWL_Mesovev\PIC\23.9.24-5.jpg">
            <a:extLst>
              <a:ext uri="{FF2B5EF4-FFF2-40B4-BE49-F238E27FC236}">
                <a16:creationId xmlns:a16="http://schemas.microsoft.com/office/drawing/2014/main" id="{DA1DACE6-115C-62A6-F162-FCD421F97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9" r="34183"/>
          <a:stretch>
            <a:fillRect/>
          </a:stretch>
        </p:blipFill>
        <p:spPr bwMode="auto">
          <a:xfrm>
            <a:off x="3825875" y="1562100"/>
            <a:ext cx="1001713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2" descr="Z:\Ex-Sight.Com\PRODUCTS\OWL_Mesovev\PIC\23.9.24-5.jpg">
            <a:extLst>
              <a:ext uri="{FF2B5EF4-FFF2-40B4-BE49-F238E27FC236}">
                <a16:creationId xmlns:a16="http://schemas.microsoft.com/office/drawing/2014/main" id="{74F11C3E-30A4-C269-586C-CD73C5E4B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50" y="1466850"/>
            <a:ext cx="652463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2" descr="Z:\Ex-Sight.Com\PRODUCTS\OWL_Mesovev\PIC\23.9.24-5.jpg">
            <a:extLst>
              <a:ext uri="{FF2B5EF4-FFF2-40B4-BE49-F238E27FC236}">
                <a16:creationId xmlns:a16="http://schemas.microsoft.com/office/drawing/2014/main" id="{D84F73B9-0FB6-E308-C9F7-6776F7DC0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9" r="15955"/>
          <a:stretch>
            <a:fillRect/>
          </a:stretch>
        </p:blipFill>
        <p:spPr bwMode="auto">
          <a:xfrm>
            <a:off x="2701925" y="6661150"/>
            <a:ext cx="1555750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308BEBF-4D8B-6095-61F6-8C7B5EA9E862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428750"/>
          <a:ext cx="6477001" cy="4352923"/>
        </p:xfrm>
        <a:graphic>
          <a:graphicData uri="http://schemas.openxmlformats.org/drawingml/2006/table">
            <a:tbl>
              <a:tblPr/>
              <a:tblGrid>
                <a:gridCol w="14740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1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84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2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1190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60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MODEL</a:t>
                      </a: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ALMA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2"/>
                          </a:solidFill>
                          <a:latin typeface="+mj-lt"/>
                        </a:rPr>
                        <a:t>ADVA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2"/>
                          </a:solidFill>
                          <a:latin typeface="+mj-lt"/>
                        </a:rPr>
                        <a:t>COMPASS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72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MOUNTING TYPE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Top Mount</a:t>
                      </a:r>
                      <a:endParaRPr kumimoji="0" lang="en-US" altLang="x-none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Top Mount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Top Mount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09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TILT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35 NM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35 NM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latin typeface="+mj-lt"/>
                        </a:rPr>
                        <a:t>-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09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PAN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35 NM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latin typeface="+mj-lt"/>
                        </a:rPr>
                        <a:t>-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35 NM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TRUE NORTH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INS GPS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DUAL ANTENNA GNSS-AIDED INERTIAL NAVIGATION*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>
                          <a:latin typeface="+mj-lt"/>
                        </a:rPr>
                        <a:t>Optional</a:t>
                      </a:r>
                    </a:p>
                    <a:p>
                      <a:pPr algn="ctr"/>
                      <a:r>
                        <a:rPr lang="de-DE" sz="1000" dirty="0">
                          <a:latin typeface="+mj-lt"/>
                        </a:rPr>
                        <a:t>VN100 INS/ VN200 INS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latin typeface="+mj-lt"/>
                        </a:rPr>
                        <a:t>-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MAX.SPEED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30 RPM, up to 180°/sec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60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MAX. PAYLOAD</a:t>
                      </a: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15 Kg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 Kg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 Kg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826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DIMENSIONS </a:t>
                      </a:r>
                      <a:r>
                        <a:rPr kumimoji="0" lang="en-US" altLang="x-none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LxWxH</a:t>
                      </a: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 (mm)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218x163x296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232x210x158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latin typeface="+mj-lt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060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WEIGHT(Kg)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8,5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3,5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4,5 Kg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60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IP RATE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IP66</a:t>
                      </a: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60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POWER</a:t>
                      </a:r>
                    </a:p>
                  </a:txBody>
                  <a:tcPr marL="82953" marR="82953" marT="41479" marB="414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24-48VDC</a:t>
                      </a:r>
                      <a:endParaRPr kumimoji="0" lang="en-US" altLang="x-none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53" marR="82953" marT="41479" marB="414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0244" name="Slide Number Placeholder 3">
            <a:extLst>
              <a:ext uri="{FF2B5EF4-FFF2-40B4-BE49-F238E27FC236}">
                <a16:creationId xmlns:a16="http://schemas.microsoft.com/office/drawing/2014/main" id="{C1CE5CFE-9498-5B90-E5DD-90AC46E97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205538" y="9064625"/>
            <a:ext cx="517525" cy="56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37764C-DE2D-4D6B-B126-74A578796667}" type="slidenum">
              <a:rPr lang="en-US" altLang="en-US">
                <a:latin typeface="Aptos" panose="020B0004020202020204" pitchFamily="34" charset="0"/>
              </a:rPr>
              <a:pPr/>
              <a:t>47</a:t>
            </a:fld>
            <a:endParaRPr lang="en-US" altLang="en-US">
              <a:latin typeface="Aptos" panose="020B0004020202020204" pitchFamily="34" charset="0"/>
            </a:endParaRPr>
          </a:p>
        </p:txBody>
      </p:sp>
      <p:sp>
        <p:nvSpPr>
          <p:cNvPr id="50245" name="Google Shape;100;p25">
            <a:extLst>
              <a:ext uri="{FF2B5EF4-FFF2-40B4-BE49-F238E27FC236}">
                <a16:creationId xmlns:a16="http://schemas.microsoft.com/office/drawing/2014/main" id="{F5A065AE-4499-06B6-81F1-3A67C70FF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3" y="196850"/>
            <a:ext cx="6511925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PT</a:t>
            </a:r>
            <a:r>
              <a:rPr lang="en-US" altLang="en-US" sz="4000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-SERIES</a:t>
            </a:r>
          </a:p>
          <a:p>
            <a:pPr algn="ctr" eaLnBrk="1" hangingPunct="1"/>
            <a:r>
              <a:rPr lang="en-US" altLang="en-US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LIGHT RUGGED STABILIZED POSITIONERS</a:t>
            </a:r>
          </a:p>
        </p:txBody>
      </p:sp>
      <p:pic>
        <p:nvPicPr>
          <p:cNvPr id="50246" name="Picture 2">
            <a:extLst>
              <a:ext uri="{FF2B5EF4-FFF2-40B4-BE49-F238E27FC236}">
                <a16:creationId xmlns:a16="http://schemas.microsoft.com/office/drawing/2014/main" id="{75004761-C0B2-B34B-30FC-C1DC16AAC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70" r="28670"/>
          <a:stretch>
            <a:fillRect/>
          </a:stretch>
        </p:blipFill>
        <p:spPr bwMode="auto">
          <a:xfrm>
            <a:off x="4227513" y="6270625"/>
            <a:ext cx="2154237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10">
            <a:extLst>
              <a:ext uri="{FF2B5EF4-FFF2-40B4-BE49-F238E27FC236}">
                <a16:creationId xmlns:a16="http://schemas.microsoft.com/office/drawing/2014/main" id="{9CEEFEE9-DD72-B50F-C19E-1558A7E249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DFE8839-B584-4882-858A-BD019F91F08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48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51203" name="Picture Placeholder 6" descr="image.png">
            <a:extLst>
              <a:ext uri="{FF2B5EF4-FFF2-40B4-BE49-F238E27FC236}">
                <a16:creationId xmlns:a16="http://schemas.microsoft.com/office/drawing/2014/main" id="{798DFFF0-C1B7-0F80-359B-A30F55F83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6345238"/>
            <a:ext cx="3140075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Picture Placeholder 6" descr="image.png">
            <a:extLst>
              <a:ext uri="{FF2B5EF4-FFF2-40B4-BE49-F238E27FC236}">
                <a16:creationId xmlns:a16="http://schemas.microsoft.com/office/drawing/2014/main" id="{C7D62A09-123D-AC18-64D5-D2E3D6E989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263775"/>
            <a:ext cx="2824162" cy="387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Placeholder 6" descr="image.png">
            <a:extLst>
              <a:ext uri="{FF2B5EF4-FFF2-40B4-BE49-F238E27FC236}">
                <a16:creationId xmlns:a16="http://schemas.microsoft.com/office/drawing/2014/main" id="{2E01FB04-D947-31A0-8699-21B0D8283C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2295525"/>
            <a:ext cx="2605088" cy="380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3DCCE44-C23A-E720-1A9B-0EB867FDF4E0}"/>
              </a:ext>
            </a:extLst>
          </p:cNvPr>
          <p:cNvSpPr/>
          <p:nvPr/>
        </p:nvSpPr>
        <p:spPr>
          <a:xfrm>
            <a:off x="723900" y="1325563"/>
            <a:ext cx="57959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without EO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442x416x210</a:t>
            </a:r>
            <a:endParaRPr lang="ru-RU" sz="1400" dirty="0">
              <a:latin typeface="+mj-lt"/>
              <a:ea typeface="Roboto"/>
              <a:cs typeface="Roboto"/>
              <a:sym typeface="Roboto"/>
            </a:endParaRP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22 kg 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51207" name="Google Shape;100;p25">
            <a:extLst>
              <a:ext uri="{FF2B5EF4-FFF2-40B4-BE49-F238E27FC236}">
                <a16:creationId xmlns:a16="http://schemas.microsoft.com/office/drawing/2014/main" id="{7E3C3918-869A-CFBA-EA7C-15D6EA786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179388"/>
            <a:ext cx="6511925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OWL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/>
            <a:r>
              <a:rPr lang="en-US" altLang="en-US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PAN TILT POSITIONER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8">
            <a:extLst>
              <a:ext uri="{FF2B5EF4-FFF2-40B4-BE49-F238E27FC236}">
                <a16:creationId xmlns:a16="http://schemas.microsoft.com/office/drawing/2014/main" id="{D1319D59-79B3-A8DB-FA47-0DE2288071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6BE7D65-D31D-4825-B9CF-CB35BE23F132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49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52227" name="Picture Placeholder 6" descr="image.png">
            <a:extLst>
              <a:ext uri="{FF2B5EF4-FFF2-40B4-BE49-F238E27FC236}">
                <a16:creationId xmlns:a16="http://schemas.microsoft.com/office/drawing/2014/main" id="{36EC7791-E917-D2C5-97C3-DB400BF5A9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2843213"/>
            <a:ext cx="3262312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Picture 23" descr="Screenshot 2024-06-05 113917.png">
            <a:extLst>
              <a:ext uri="{FF2B5EF4-FFF2-40B4-BE49-F238E27FC236}">
                <a16:creationId xmlns:a16="http://schemas.microsoft.com/office/drawing/2014/main" id="{EACAE357-8EEB-3038-313F-BA59092C0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2281238"/>
            <a:ext cx="2716213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Google Shape;152;p27">
            <a:extLst>
              <a:ext uri="{FF2B5EF4-FFF2-40B4-BE49-F238E27FC236}">
                <a16:creationId xmlns:a16="http://schemas.microsoft.com/office/drawing/2014/main" id="{5005252D-4FCD-E29A-151D-631EAD9EB593}"/>
              </a:ext>
            </a:extLst>
          </p:cNvPr>
          <p:cNvSpPr txBox="1"/>
          <p:nvPr/>
        </p:nvSpPr>
        <p:spPr>
          <a:xfrm>
            <a:off x="890588" y="1311275"/>
            <a:ext cx="5670550" cy="382588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with camera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544x416x210</a:t>
            </a:r>
            <a:endParaRPr lang="en-US" sz="1400" b="1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52230" name="Google Shape;100;p25">
            <a:extLst>
              <a:ext uri="{FF2B5EF4-FFF2-40B4-BE49-F238E27FC236}">
                <a16:creationId xmlns:a16="http://schemas.microsoft.com/office/drawing/2014/main" id="{5EE11B38-E15F-B211-A581-917DEBF9E3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179388"/>
            <a:ext cx="6511925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OWL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/>
            <a:r>
              <a:rPr lang="en-US" altLang="en-US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PAN TILT POSITIONER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10">
            <a:extLst>
              <a:ext uri="{FF2B5EF4-FFF2-40B4-BE49-F238E27FC236}">
                <a16:creationId xmlns:a16="http://schemas.microsoft.com/office/drawing/2014/main" id="{05C166EE-600D-BF4F-CEBA-7DFB26BB8E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4C8FA4A-1FA1-4421-85C5-AD92D5B06262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53251" name="Picture Placeholder 6" descr="image.png">
            <a:extLst>
              <a:ext uri="{FF2B5EF4-FFF2-40B4-BE49-F238E27FC236}">
                <a16:creationId xmlns:a16="http://schemas.microsoft.com/office/drawing/2014/main" id="{43C78A50-8041-FB23-E98A-5641EDA1FF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575425"/>
            <a:ext cx="3810000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Placeholder 6" descr="image.png">
            <a:extLst>
              <a:ext uri="{FF2B5EF4-FFF2-40B4-BE49-F238E27FC236}">
                <a16:creationId xmlns:a16="http://schemas.microsoft.com/office/drawing/2014/main" id="{F7C7B9FA-BD06-CBDF-2E9B-5DEA2177ED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2219325"/>
            <a:ext cx="3860800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Placeholder 6" descr="image.png">
            <a:extLst>
              <a:ext uri="{FF2B5EF4-FFF2-40B4-BE49-F238E27FC236}">
                <a16:creationId xmlns:a16="http://schemas.microsoft.com/office/drawing/2014/main" id="{5A49A1B3-44C4-B95A-21EC-D6BB933716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2084388"/>
            <a:ext cx="3027363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7275955-6088-E65E-46D4-690D73E0E105}"/>
              </a:ext>
            </a:extLst>
          </p:cNvPr>
          <p:cNvSpPr/>
          <p:nvPr/>
        </p:nvSpPr>
        <p:spPr>
          <a:xfrm>
            <a:off x="774700" y="1349375"/>
            <a:ext cx="5961063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without camera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505x255x624</a:t>
            </a:r>
            <a:endParaRPr lang="ru-RU" sz="1400" dirty="0">
              <a:latin typeface="+mj-lt"/>
              <a:ea typeface="Roboto"/>
              <a:cs typeface="Roboto"/>
              <a:sym typeface="Roboto"/>
            </a:endParaRP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18 kg 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53255" name="Google Shape;100;p25">
            <a:extLst>
              <a:ext uri="{FF2B5EF4-FFF2-40B4-BE49-F238E27FC236}">
                <a16:creationId xmlns:a16="http://schemas.microsoft.com/office/drawing/2014/main" id="{73E4C33E-A8C1-B5B3-AE08-A77731D28D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179388"/>
            <a:ext cx="6511925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OWL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/>
            <a:r>
              <a:rPr lang="en-US" altLang="en-US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PAN TILT POSITIONER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8">
            <a:extLst>
              <a:ext uri="{FF2B5EF4-FFF2-40B4-BE49-F238E27FC236}">
                <a16:creationId xmlns:a16="http://schemas.microsoft.com/office/drawing/2014/main" id="{42512CB8-0211-7AD4-C213-C6FDFA17E7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68AEC16-0F1A-4F65-A9DA-7A6569111AF1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54275" name="Picture Placeholder 6" descr="image.png">
            <a:extLst>
              <a:ext uri="{FF2B5EF4-FFF2-40B4-BE49-F238E27FC236}">
                <a16:creationId xmlns:a16="http://schemas.microsoft.com/office/drawing/2014/main" id="{CA9D3F12-39E9-6E46-831B-730BC25C7F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3" y="2662238"/>
            <a:ext cx="3621087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Picture 23" descr="Screenshot 2024-06-05 113917.png">
            <a:extLst>
              <a:ext uri="{FF2B5EF4-FFF2-40B4-BE49-F238E27FC236}">
                <a16:creationId xmlns:a16="http://schemas.microsoft.com/office/drawing/2014/main" id="{D1E6336E-B8E6-1653-7AE9-A3BE9E047C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2308225"/>
            <a:ext cx="3017837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Google Shape;152;p27">
            <a:extLst>
              <a:ext uri="{FF2B5EF4-FFF2-40B4-BE49-F238E27FC236}">
                <a16:creationId xmlns:a16="http://schemas.microsoft.com/office/drawing/2014/main" id="{79311B47-46E8-0FA3-0B16-A9854B5BFC65}"/>
              </a:ext>
            </a:extLst>
          </p:cNvPr>
          <p:cNvSpPr txBox="1"/>
          <p:nvPr/>
        </p:nvSpPr>
        <p:spPr>
          <a:xfrm>
            <a:off x="903288" y="1300163"/>
            <a:ext cx="5676900" cy="382587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 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with camera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484x505x210</a:t>
            </a:r>
            <a:endParaRPr lang="en-US" sz="1400" b="1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54278" name="Google Shape;100;p25">
            <a:extLst>
              <a:ext uri="{FF2B5EF4-FFF2-40B4-BE49-F238E27FC236}">
                <a16:creationId xmlns:a16="http://schemas.microsoft.com/office/drawing/2014/main" id="{87B66112-2C54-0B63-C7B1-BF45FA4ED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179388"/>
            <a:ext cx="6511925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OWL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/>
            <a:r>
              <a:rPr lang="en-US" altLang="en-US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PAN TILT POSITIONER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3">
            <a:extLst>
              <a:ext uri="{FF2B5EF4-FFF2-40B4-BE49-F238E27FC236}">
                <a16:creationId xmlns:a16="http://schemas.microsoft.com/office/drawing/2014/main" id="{D50651D9-FFEE-B994-79BE-4FF23B265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0D8BDAB-441B-476D-8FEA-EE74DF40E482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52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5" name="Google Shape;152;p27">
            <a:extLst>
              <a:ext uri="{FF2B5EF4-FFF2-40B4-BE49-F238E27FC236}">
                <a16:creationId xmlns:a16="http://schemas.microsoft.com/office/drawing/2014/main" id="{8326B6E0-5C33-53A5-86B8-4E9EE1796230}"/>
              </a:ext>
            </a:extLst>
          </p:cNvPr>
          <p:cNvSpPr txBox="1"/>
          <p:nvPr/>
        </p:nvSpPr>
        <p:spPr>
          <a:xfrm>
            <a:off x="201613" y="1500188"/>
            <a:ext cx="5291137" cy="382587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with camera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777x765x629</a:t>
            </a:r>
            <a:endParaRPr lang="en-US" sz="1400" b="1" dirty="0">
              <a:latin typeface="+mj-lt"/>
              <a:ea typeface="Roboto"/>
              <a:cs typeface="Roboto"/>
              <a:sym typeface="Roboto"/>
            </a:endParaRPr>
          </a:p>
        </p:txBody>
      </p:sp>
      <p:pic>
        <p:nvPicPr>
          <p:cNvPr id="55300" name="Picture 3">
            <a:extLst>
              <a:ext uri="{FF2B5EF4-FFF2-40B4-BE49-F238E27FC236}">
                <a16:creationId xmlns:a16="http://schemas.microsoft.com/office/drawing/2014/main" id="{54032872-64A0-624C-27EE-1899EEE3C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654300"/>
            <a:ext cx="3709988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3">
            <a:extLst>
              <a:ext uri="{FF2B5EF4-FFF2-40B4-BE49-F238E27FC236}">
                <a16:creationId xmlns:a16="http://schemas.microsoft.com/office/drawing/2014/main" id="{4A8B895A-7AE5-2771-018B-F897C7F5A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31" b="481"/>
          <a:stretch>
            <a:fillRect/>
          </a:stretch>
        </p:blipFill>
        <p:spPr bwMode="auto">
          <a:xfrm>
            <a:off x="212725" y="2535238"/>
            <a:ext cx="2794000" cy="362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2" name="Picture 3">
            <a:extLst>
              <a:ext uri="{FF2B5EF4-FFF2-40B4-BE49-F238E27FC236}">
                <a16:creationId xmlns:a16="http://schemas.microsoft.com/office/drawing/2014/main" id="{6EF4B915-0ABB-E9D2-B440-31D41F46B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74" r="-7933"/>
          <a:stretch>
            <a:fillRect/>
          </a:stretch>
        </p:blipFill>
        <p:spPr bwMode="auto">
          <a:xfrm>
            <a:off x="868363" y="6135688"/>
            <a:ext cx="4654550" cy="29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3" name="Google Shape;100;p25">
            <a:extLst>
              <a:ext uri="{FF2B5EF4-FFF2-40B4-BE49-F238E27FC236}">
                <a16:creationId xmlns:a16="http://schemas.microsoft.com/office/drawing/2014/main" id="{0EEAE81B-CD9B-5356-B638-DA338768D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320675"/>
            <a:ext cx="7197726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OWL1000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U-SHAPED PAN TILT POSITIONER</a:t>
            </a:r>
          </a:p>
        </p:txBody>
      </p:sp>
    </p:spTree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>
            <a:extLst>
              <a:ext uri="{FF2B5EF4-FFF2-40B4-BE49-F238E27FC236}">
                <a16:creationId xmlns:a16="http://schemas.microsoft.com/office/drawing/2014/main" id="{1D009065-C3BC-AFEB-F8CF-113BEF042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6678AFC-3BEE-4FA4-90D8-C97B16158AC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53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5" name="Google Shape;152;p27">
            <a:extLst>
              <a:ext uri="{FF2B5EF4-FFF2-40B4-BE49-F238E27FC236}">
                <a16:creationId xmlns:a16="http://schemas.microsoft.com/office/drawing/2014/main" id="{A462C0F7-7856-9CE7-AE87-9373DDDBDE35}"/>
              </a:ext>
            </a:extLst>
          </p:cNvPr>
          <p:cNvSpPr txBox="1"/>
          <p:nvPr/>
        </p:nvSpPr>
        <p:spPr>
          <a:xfrm>
            <a:off x="117475" y="1489075"/>
            <a:ext cx="5651500" cy="382588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/>
                </a:solidFill>
                <a:latin typeface="Roboto"/>
                <a:ea typeface="Roboto"/>
                <a:cs typeface="Roboto"/>
                <a:sym typeface="Roboto"/>
              </a:rPr>
              <a:t>DIMENSIONS</a:t>
            </a:r>
            <a:r>
              <a:rPr lang="en-US" sz="1400" b="1" dirty="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Roboto" pitchFamily="2" charset="0"/>
                <a:ea typeface="Roboto" pitchFamily="2" charset="0"/>
                <a:cs typeface="+mn-cs"/>
              </a:rPr>
              <a:t>without camera </a:t>
            </a:r>
            <a:r>
              <a:rPr lang="en-US" sz="1400" b="1" dirty="0"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Roboto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Roboto"/>
                <a:ea typeface="Roboto"/>
                <a:cs typeface="Roboto"/>
                <a:sym typeface="Roboto"/>
              </a:rPr>
              <a:t>777x765x629</a:t>
            </a:r>
            <a:endParaRPr lang="en-US" sz="1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6324" name="Picture 3">
            <a:extLst>
              <a:ext uri="{FF2B5EF4-FFF2-40B4-BE49-F238E27FC236}">
                <a16:creationId xmlns:a16="http://schemas.microsoft.com/office/drawing/2014/main" id="{E5BDFCDD-5ADB-0BC4-64F1-379D17313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0" y="2522538"/>
            <a:ext cx="3960813" cy="3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3">
            <a:extLst>
              <a:ext uri="{FF2B5EF4-FFF2-40B4-BE49-F238E27FC236}">
                <a16:creationId xmlns:a16="http://schemas.microsoft.com/office/drawing/2014/main" id="{70C7609A-D30D-D9D0-18B9-88E971920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2292350"/>
            <a:ext cx="2170113" cy="362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3">
            <a:extLst>
              <a:ext uri="{FF2B5EF4-FFF2-40B4-BE49-F238E27FC236}">
                <a16:creationId xmlns:a16="http://schemas.microsoft.com/office/drawing/2014/main" id="{9DBB8C86-AC2E-991D-EDD1-2E67102EB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5734050"/>
            <a:ext cx="4976812" cy="300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7" name="Google Shape;100;p25">
            <a:extLst>
              <a:ext uri="{FF2B5EF4-FFF2-40B4-BE49-F238E27FC236}">
                <a16:creationId xmlns:a16="http://schemas.microsoft.com/office/drawing/2014/main" id="{17031482-652B-9FEC-E6E2-993F6F8A6A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401638"/>
            <a:ext cx="7197726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OWL1000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U-SHAPED PAN TILT POSITIONER</a:t>
            </a:r>
          </a:p>
        </p:txBody>
      </p:sp>
    </p:spTree>
  </p:cSld>
  <p:clrMapOvr>
    <a:masterClrMapping/>
  </p:clrMapOvr>
  <p:transition spd="slow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10">
            <a:extLst>
              <a:ext uri="{FF2B5EF4-FFF2-40B4-BE49-F238E27FC236}">
                <a16:creationId xmlns:a16="http://schemas.microsoft.com/office/drawing/2014/main" id="{40942EEF-98DD-1D98-A837-18B215029D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BCC2CA4-F4AA-44AC-8605-84B11FD2D291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57347" name="Picture Placeholder 6" descr="image.png">
            <a:extLst>
              <a:ext uri="{FF2B5EF4-FFF2-40B4-BE49-F238E27FC236}">
                <a16:creationId xmlns:a16="http://schemas.microsoft.com/office/drawing/2014/main" id="{8DB011D3-8D94-8B2D-3DF5-54266C30B84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6223000"/>
            <a:ext cx="36068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Picture Placeholder 6" descr="image.png">
            <a:extLst>
              <a:ext uri="{FF2B5EF4-FFF2-40B4-BE49-F238E27FC236}">
                <a16:creationId xmlns:a16="http://schemas.microsoft.com/office/drawing/2014/main" id="{CCA00E3E-3B92-8974-0797-2948C74F72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5572125"/>
            <a:ext cx="1927225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Picture Placeholder 6" descr="image.png">
            <a:extLst>
              <a:ext uri="{FF2B5EF4-FFF2-40B4-BE49-F238E27FC236}">
                <a16:creationId xmlns:a16="http://schemas.microsoft.com/office/drawing/2014/main" id="{669E3C28-F024-CDCC-3602-79B62E640F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2085975"/>
            <a:ext cx="5295900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5870322-CA32-0952-9F2E-86505FCE9587}"/>
              </a:ext>
            </a:extLst>
          </p:cNvPr>
          <p:cNvSpPr/>
          <p:nvPr/>
        </p:nvSpPr>
        <p:spPr>
          <a:xfrm>
            <a:off x="201613" y="1528763"/>
            <a:ext cx="620871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without camera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794x210x419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WEIGHT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16 kg 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57351" name="Google Shape;100;p25">
            <a:extLst>
              <a:ext uri="{FF2B5EF4-FFF2-40B4-BE49-F238E27FC236}">
                <a16:creationId xmlns:a16="http://schemas.microsoft.com/office/drawing/2014/main" id="{6FAFCD37-AE8F-81BA-FF35-6E97846DD1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352425"/>
            <a:ext cx="7197726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OMEGA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STABILIZED </a:t>
            </a:r>
            <a:r>
              <a:rPr lang="el-GR" altLang="en-US" sz="1600" b="1">
                <a:solidFill>
                  <a:srgbClr val="FFFFFF"/>
                </a:solidFill>
                <a:latin typeface="Aptos Display" panose="020B0004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Ω</a:t>
            </a: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-SHAPED PAN TILT POSITIONER</a:t>
            </a: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10">
            <a:extLst>
              <a:ext uri="{FF2B5EF4-FFF2-40B4-BE49-F238E27FC236}">
                <a16:creationId xmlns:a16="http://schemas.microsoft.com/office/drawing/2014/main" id="{2BC09184-49F8-4B18-9898-1EE75C7102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BB5980-2930-413A-BE44-0B023BFD6406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55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58371" name="Picture Placeholder 6" descr="image.png">
            <a:extLst>
              <a:ext uri="{FF2B5EF4-FFF2-40B4-BE49-F238E27FC236}">
                <a16:creationId xmlns:a16="http://schemas.microsoft.com/office/drawing/2014/main" id="{6BB52D0E-4CB2-4F3D-37F8-65133FC419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474913"/>
            <a:ext cx="2747963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Picture Placeholder 6" descr="image.png">
            <a:extLst>
              <a:ext uri="{FF2B5EF4-FFF2-40B4-BE49-F238E27FC236}">
                <a16:creationId xmlns:a16="http://schemas.microsoft.com/office/drawing/2014/main" id="{111EA47D-3C85-D7A2-D588-6E336C5CAA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930525"/>
            <a:ext cx="3025775" cy="428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F90F8CE-2690-8EA9-C83B-6FDED5C2002D}"/>
              </a:ext>
            </a:extLst>
          </p:cNvPr>
          <p:cNvSpPr/>
          <p:nvPr/>
        </p:nvSpPr>
        <p:spPr>
          <a:xfrm>
            <a:off x="3175" y="1531938"/>
            <a:ext cx="59610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with camera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218x163x296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8,6 kg 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58374" name="Google Shape;100;p25">
            <a:extLst>
              <a:ext uri="{FF2B5EF4-FFF2-40B4-BE49-F238E27FC236}">
                <a16:creationId xmlns:a16="http://schemas.microsoft.com/office/drawing/2014/main" id="{E1975D8A-3E44-E3AC-EEEB-B8175EBF1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474663"/>
            <a:ext cx="7197726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ALMA</a:t>
            </a:r>
            <a:endParaRPr lang="en-US" altLang="en-US" sz="4000" b="1">
              <a:latin typeface="Agency FB" panose="020B0503020202020204" pitchFamily="34" charset="0"/>
              <a:ea typeface="Roboto Black" panose="02000000000000000000" pitchFamily="2" charset="0"/>
              <a:cs typeface="Roboto Light" panose="02000000000000000000" pitchFamily="2" charset="0"/>
              <a:sym typeface="Roboto Black" panose="02000000000000000000" pitchFamily="2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HEAVY DUTY MINI STABILIZED PAN TILT POSITIONER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3">
            <a:extLst>
              <a:ext uri="{FF2B5EF4-FFF2-40B4-BE49-F238E27FC236}">
                <a16:creationId xmlns:a16="http://schemas.microsoft.com/office/drawing/2014/main" id="{05490F32-5AF7-928F-0331-34414DA1AB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5388E16-D81F-440E-8F59-1E67A81E7C4E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56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59395" name="Google Shape;100;p25">
            <a:extLst>
              <a:ext uri="{FF2B5EF4-FFF2-40B4-BE49-F238E27FC236}">
                <a16:creationId xmlns:a16="http://schemas.microsoft.com/office/drawing/2014/main" id="{A2E48F9E-02DA-9370-7A15-3180C38E7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382588"/>
            <a:ext cx="7197726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ADVA</a:t>
            </a:r>
            <a:endParaRPr lang="en-US" altLang="en-US" sz="4000" b="1">
              <a:latin typeface="Agency FB" panose="020B0503020202020204" pitchFamily="34" charset="0"/>
              <a:ea typeface="Roboto Black" panose="02000000000000000000" pitchFamily="2" charset="0"/>
              <a:cs typeface="Roboto Light" panose="02000000000000000000" pitchFamily="2" charset="0"/>
              <a:sym typeface="Roboto Black" panose="02000000000000000000" pitchFamily="2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LIGHT RUGGED STABILIZED TILT</a:t>
            </a:r>
          </a:p>
        </p:txBody>
      </p:sp>
      <p:pic>
        <p:nvPicPr>
          <p:cNvPr id="59396" name="Picture Placeholder 6">
            <a:extLst>
              <a:ext uri="{FF2B5EF4-FFF2-40B4-BE49-F238E27FC236}">
                <a16:creationId xmlns:a16="http://schemas.microsoft.com/office/drawing/2014/main" id="{8AAD045C-509A-3E75-0065-8C48BBF3C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5618163"/>
            <a:ext cx="3914775" cy="288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Placeholder 6">
            <a:extLst>
              <a:ext uri="{FF2B5EF4-FFF2-40B4-BE49-F238E27FC236}">
                <a16:creationId xmlns:a16="http://schemas.microsoft.com/office/drawing/2014/main" id="{2BD28490-CC01-D91C-20CA-39B57F887B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671763"/>
            <a:ext cx="3081338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EBF0BA4-2913-4F05-D1DE-E8F593353982}"/>
              </a:ext>
            </a:extLst>
          </p:cNvPr>
          <p:cNvSpPr/>
          <p:nvPr/>
        </p:nvSpPr>
        <p:spPr>
          <a:xfrm>
            <a:off x="-25400" y="1514475"/>
            <a:ext cx="66230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without camera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218x210x158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3,5 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pic>
        <p:nvPicPr>
          <p:cNvPr id="59399" name="Picture Placeholder 6">
            <a:extLst>
              <a:ext uri="{FF2B5EF4-FFF2-40B4-BE49-F238E27FC236}">
                <a16:creationId xmlns:a16="http://schemas.microsoft.com/office/drawing/2014/main" id="{D4285455-CBF1-FDF3-6BDD-993454BC4B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557463"/>
            <a:ext cx="2863850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3">
            <a:extLst>
              <a:ext uri="{FF2B5EF4-FFF2-40B4-BE49-F238E27FC236}">
                <a16:creationId xmlns:a16="http://schemas.microsoft.com/office/drawing/2014/main" id="{4DAFE4D1-FADC-969C-296D-5E54F121EB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AEBB487-26A8-488A-BB35-338BBAEB5B6A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57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60419" name="Google Shape;100;p25">
            <a:extLst>
              <a:ext uri="{FF2B5EF4-FFF2-40B4-BE49-F238E27FC236}">
                <a16:creationId xmlns:a16="http://schemas.microsoft.com/office/drawing/2014/main" id="{D6F19827-75B3-8514-F3C4-34A8CCC3E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373063"/>
            <a:ext cx="7197726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ADVA</a:t>
            </a:r>
            <a:r>
              <a:rPr lang="en-US" altLang="en-US" sz="4000" b="1"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-PT</a:t>
            </a: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LIGHT RUGGED STABILIZED TILT</a:t>
            </a:r>
          </a:p>
        </p:txBody>
      </p:sp>
      <p:grpSp>
        <p:nvGrpSpPr>
          <p:cNvPr id="60420" name="Group 10">
            <a:extLst>
              <a:ext uri="{FF2B5EF4-FFF2-40B4-BE49-F238E27FC236}">
                <a16:creationId xmlns:a16="http://schemas.microsoft.com/office/drawing/2014/main" id="{5E37D6F1-CCA1-1F2B-93E6-454563299FF9}"/>
              </a:ext>
            </a:extLst>
          </p:cNvPr>
          <p:cNvGrpSpPr>
            <a:grpSpLocks/>
          </p:cNvGrpSpPr>
          <p:nvPr/>
        </p:nvGrpSpPr>
        <p:grpSpPr bwMode="auto">
          <a:xfrm>
            <a:off x="731838" y="6537325"/>
            <a:ext cx="5330825" cy="2563813"/>
            <a:chOff x="763742" y="5715563"/>
            <a:chExt cx="5392889" cy="2593927"/>
          </a:xfrm>
        </p:grpSpPr>
        <p:pic>
          <p:nvPicPr>
            <p:cNvPr id="60427" name="Picture Placeholder 6">
              <a:extLst>
                <a:ext uri="{FF2B5EF4-FFF2-40B4-BE49-F238E27FC236}">
                  <a16:creationId xmlns:a16="http://schemas.microsoft.com/office/drawing/2014/main" id="{B775D672-571C-12CB-EEF8-F4DDAA571B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742" y="5715563"/>
              <a:ext cx="2370138" cy="2576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428" name="Picture Placeholder 6">
              <a:extLst>
                <a:ext uri="{FF2B5EF4-FFF2-40B4-BE49-F238E27FC236}">
                  <a16:creationId xmlns:a16="http://schemas.microsoft.com/office/drawing/2014/main" id="{9189A6DD-DBFF-3BC0-2C7E-0BD5BEB52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4409" y="5746590"/>
              <a:ext cx="2612222" cy="256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0421" name="Rectangle 6">
            <a:extLst>
              <a:ext uri="{FF2B5EF4-FFF2-40B4-BE49-F238E27FC236}">
                <a16:creationId xmlns:a16="http://schemas.microsoft.com/office/drawing/2014/main" id="{156D40CC-5E87-DC84-571B-985B6434B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1525588"/>
            <a:ext cx="6396037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14338" indent="-2809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FFC000"/>
              </a:buClr>
              <a:buSzPts val="1300"/>
            </a:pPr>
            <a:r>
              <a:rPr lang="en-US" altLang="en-US" sz="1400" b="1">
                <a:solidFill>
                  <a:srgbClr val="3EBBF0"/>
                </a:solidFill>
                <a:latin typeface="Aptos Display" panose="020B0004020202020204" pitchFamily="34" charset="0"/>
                <a:sym typeface="Roboto" panose="02000000000000000000" pitchFamily="2" charset="0"/>
              </a:rPr>
              <a:t>DIMENSIONS:</a:t>
            </a:r>
            <a:r>
              <a:rPr lang="en-US" altLang="en-US" sz="1400">
                <a:latin typeface="Aptos Display" panose="020B0004020202020204" pitchFamily="34" charset="0"/>
              </a:rPr>
              <a:t> with camera</a:t>
            </a:r>
            <a:r>
              <a:rPr lang="he-IL" altLang="en-US" sz="1400">
                <a:latin typeface="Aptos Display" panose="020B0004020202020204" pitchFamily="34" charset="0"/>
              </a:rPr>
              <a:t> </a:t>
            </a:r>
            <a:r>
              <a:rPr lang="en-US" altLang="en-US" sz="1400">
                <a:latin typeface="Aptos Display" panose="020B0004020202020204" pitchFamily="34" charset="0"/>
              </a:rPr>
              <a:t>OZ</a:t>
            </a:r>
            <a:r>
              <a:rPr lang="he-IL" altLang="en-US" sz="1400">
                <a:latin typeface="Aptos Display" panose="020B0004020202020204" pitchFamily="34" charset="0"/>
              </a:rPr>
              <a:t>1280</a:t>
            </a:r>
            <a:r>
              <a:rPr lang="en-US" altLang="en-US" sz="1400" b="1">
                <a:latin typeface="Aptos Display" panose="020B0004020202020204" pitchFamily="34" charset="0"/>
                <a:sym typeface="Roboto" panose="02000000000000000000" pitchFamily="2" charset="0"/>
              </a:rPr>
              <a:t> (LxWxH, mm) </a:t>
            </a:r>
            <a:r>
              <a:rPr lang="en-US" altLang="en-US" sz="1400">
                <a:sym typeface="Roboto" panose="02000000000000000000" pitchFamily="2" charset="0"/>
              </a:rPr>
              <a:t>235x210x</a:t>
            </a:r>
            <a:r>
              <a:rPr lang="he-IL" altLang="en-US" sz="1400">
                <a:sym typeface="Roboto" panose="02000000000000000000" pitchFamily="2" charset="0"/>
              </a:rPr>
              <a:t>269</a:t>
            </a:r>
            <a:endParaRPr lang="en-US" altLang="en-US" sz="1400">
              <a:latin typeface="Aptos Display" panose="020B0004020202020204" pitchFamily="34" charset="0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</a:pPr>
            <a:r>
              <a:rPr lang="en-US" altLang="en-US" sz="1400" b="1">
                <a:solidFill>
                  <a:srgbClr val="3EBBF0"/>
                </a:solidFill>
                <a:latin typeface="Aptos Display" panose="020B0004020202020204" pitchFamily="34" charset="0"/>
                <a:sym typeface="Roboto" panose="02000000000000000000" pitchFamily="2" charset="0"/>
              </a:rPr>
              <a:t>WEIGHT:</a:t>
            </a:r>
            <a:r>
              <a:rPr lang="en-US" altLang="en-US" sz="1400" b="1">
                <a:latin typeface="Aptos Display" panose="020B0004020202020204" pitchFamily="34" charset="0"/>
                <a:sym typeface="Roboto" panose="02000000000000000000" pitchFamily="2" charset="0"/>
              </a:rPr>
              <a:t> </a:t>
            </a:r>
            <a:r>
              <a:rPr lang="en-US" altLang="en-US" sz="1400">
                <a:latin typeface="Aptos Display" panose="020B0004020202020204" pitchFamily="34" charset="0"/>
                <a:sym typeface="Roboto" panose="02000000000000000000" pitchFamily="2" charset="0"/>
              </a:rPr>
              <a:t>with camera OZ1280  8,5 kg</a:t>
            </a:r>
            <a:endParaRPr lang="he-IL" altLang="en-US" sz="1400">
              <a:latin typeface="Aptos Display" panose="020B0004020202020204" pitchFamily="34" charset="0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</a:pPr>
            <a:endParaRPr lang="he-IL" altLang="en-US" sz="1400">
              <a:latin typeface="Aptos Display" panose="020B0004020202020204" pitchFamily="34" charset="0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</a:pPr>
            <a:r>
              <a:rPr lang="en-US" altLang="en-US" sz="1400" b="1">
                <a:solidFill>
                  <a:srgbClr val="3EBBF0"/>
                </a:solidFill>
                <a:latin typeface="Aptos Display" panose="020B0004020202020204" pitchFamily="34" charset="0"/>
                <a:sym typeface="Roboto" panose="02000000000000000000" pitchFamily="2" charset="0"/>
              </a:rPr>
              <a:t>DIMENSIONS:</a:t>
            </a:r>
            <a:r>
              <a:rPr lang="en-US" altLang="en-US" sz="1400">
                <a:latin typeface="Aptos Display" panose="020B0004020202020204" pitchFamily="34" charset="0"/>
              </a:rPr>
              <a:t> </a:t>
            </a:r>
            <a:r>
              <a:rPr lang="en-US" altLang="en-US" sz="1400" i="1">
                <a:latin typeface="Aptos Display" panose="020B0004020202020204" pitchFamily="34" charset="0"/>
                <a:sym typeface="Roboto" panose="02000000000000000000" pitchFamily="2" charset="0"/>
              </a:rPr>
              <a:t>with camera Fusion640 </a:t>
            </a:r>
            <a:r>
              <a:rPr lang="en-US" altLang="en-US" sz="1400" b="1">
                <a:sym typeface="Roboto" panose="02000000000000000000" pitchFamily="2" charset="0"/>
              </a:rPr>
              <a:t>(LxWxH, mm) </a:t>
            </a:r>
            <a:r>
              <a:rPr lang="en-US" altLang="en-US" sz="1400">
                <a:sym typeface="Roboto" panose="02000000000000000000" pitchFamily="2" charset="0"/>
              </a:rPr>
              <a:t>23</a:t>
            </a:r>
            <a:r>
              <a:rPr lang="he-IL" altLang="en-US" sz="1400">
                <a:sym typeface="Roboto" panose="02000000000000000000" pitchFamily="2" charset="0"/>
              </a:rPr>
              <a:t>3</a:t>
            </a:r>
            <a:r>
              <a:rPr lang="en-US" altLang="en-US" sz="1400">
                <a:sym typeface="Roboto" panose="02000000000000000000" pitchFamily="2" charset="0"/>
              </a:rPr>
              <a:t>x210x255</a:t>
            </a:r>
            <a:endParaRPr lang="he-IL" altLang="en-US" sz="1400" i="1">
              <a:latin typeface="Aptos Display" panose="020B0004020202020204" pitchFamily="34" charset="0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</a:pPr>
            <a:r>
              <a:rPr lang="en-US" altLang="en-US" sz="1400" b="1">
                <a:solidFill>
                  <a:srgbClr val="3EBBF0"/>
                </a:solidFill>
                <a:sym typeface="Roboto" panose="02000000000000000000" pitchFamily="2" charset="0"/>
              </a:rPr>
              <a:t>WEIGHT: </a:t>
            </a:r>
            <a:r>
              <a:rPr lang="en-US" altLang="en-US" sz="1400">
                <a:sym typeface="Roboto" panose="02000000000000000000" pitchFamily="2" charset="0"/>
              </a:rPr>
              <a:t>with camera FUSION640 6kg</a:t>
            </a:r>
            <a:endParaRPr lang="he-IL" altLang="en-US" sz="1400" i="1">
              <a:latin typeface="Aptos Display" panose="020B0004020202020204" pitchFamily="34" charset="0"/>
              <a:sym typeface="Roboto" panose="02000000000000000000" pitchFamily="2" charset="0"/>
            </a:endParaRPr>
          </a:p>
        </p:txBody>
      </p:sp>
      <p:grpSp>
        <p:nvGrpSpPr>
          <p:cNvPr id="60422" name="Group 13">
            <a:extLst>
              <a:ext uri="{FF2B5EF4-FFF2-40B4-BE49-F238E27FC236}">
                <a16:creationId xmlns:a16="http://schemas.microsoft.com/office/drawing/2014/main" id="{2337676D-7BFD-D635-3C31-9A1B79DB1E01}"/>
              </a:ext>
            </a:extLst>
          </p:cNvPr>
          <p:cNvGrpSpPr>
            <a:grpSpLocks/>
          </p:cNvGrpSpPr>
          <p:nvPr/>
        </p:nvGrpSpPr>
        <p:grpSpPr bwMode="auto">
          <a:xfrm>
            <a:off x="719138" y="3132138"/>
            <a:ext cx="5205412" cy="2678112"/>
            <a:chOff x="656555" y="2948993"/>
            <a:chExt cx="5248623" cy="2701848"/>
          </a:xfrm>
        </p:grpSpPr>
        <p:pic>
          <p:nvPicPr>
            <p:cNvPr id="60425" name="Picture Placeholder 6">
              <a:extLst>
                <a:ext uri="{FF2B5EF4-FFF2-40B4-BE49-F238E27FC236}">
                  <a16:creationId xmlns:a16="http://schemas.microsoft.com/office/drawing/2014/main" id="{28031DBB-5043-8DC2-3765-4D62F78DED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555" y="3022805"/>
              <a:ext cx="2294264" cy="2576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426" name="Picture Placeholder 6">
              <a:extLst>
                <a:ext uri="{FF2B5EF4-FFF2-40B4-BE49-F238E27FC236}">
                  <a16:creationId xmlns:a16="http://schemas.microsoft.com/office/drawing/2014/main" id="{81C8F38B-47BD-CB34-384B-D6FD55148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0" y="2948993"/>
              <a:ext cx="2476178" cy="2701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3FC6D96E-F1A5-A1FE-5C28-1A2DBF0D5B77}"/>
              </a:ext>
            </a:extLst>
          </p:cNvPr>
          <p:cNvSpPr/>
          <p:nvPr/>
        </p:nvSpPr>
        <p:spPr>
          <a:xfrm>
            <a:off x="579438" y="2794000"/>
            <a:ext cx="1668462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sym typeface="Roboto"/>
              </a:rPr>
              <a:t>CAMERA</a:t>
            </a:r>
            <a:r>
              <a:rPr lang="he-IL" sz="1400" b="1" dirty="0">
                <a:solidFill>
                  <a:schemeClr val="accent4"/>
                </a:solidFill>
                <a:latin typeface="+mj-lt"/>
                <a:ea typeface="Roboto"/>
                <a:sym typeface="Roboto"/>
              </a:rPr>
              <a:t> </a:t>
            </a: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sym typeface="Roboto"/>
              </a:rPr>
              <a:t>OZ</a:t>
            </a:r>
            <a:r>
              <a:rPr lang="he-IL" sz="1400" b="1" dirty="0">
                <a:latin typeface="+mj-lt"/>
                <a:ea typeface="Roboto"/>
                <a:sym typeface="Roboto"/>
              </a:rPr>
              <a:t>1280</a:t>
            </a:r>
            <a:endParaRPr lang="en-US" sz="1400" dirty="0"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B9BC0-481A-0A5D-755C-EA3E9D0A6C41}"/>
              </a:ext>
            </a:extLst>
          </p:cNvPr>
          <p:cNvSpPr/>
          <p:nvPr/>
        </p:nvSpPr>
        <p:spPr>
          <a:xfrm>
            <a:off x="592138" y="6026150"/>
            <a:ext cx="1998662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sym typeface="Roboto"/>
              </a:rPr>
              <a:t>CAMERA</a:t>
            </a:r>
            <a:r>
              <a:rPr lang="he-IL" sz="1400" b="1" dirty="0">
                <a:solidFill>
                  <a:schemeClr val="accent4"/>
                </a:solidFill>
                <a:latin typeface="+mj-lt"/>
                <a:ea typeface="Roboto"/>
                <a:sym typeface="Roboto"/>
              </a:rPr>
              <a:t> </a:t>
            </a: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sym typeface="Roboto"/>
              </a:rPr>
              <a:t>FUSION</a:t>
            </a:r>
            <a:r>
              <a:rPr lang="he-IL" sz="1400" b="1" dirty="0">
                <a:latin typeface="+mj-lt"/>
                <a:ea typeface="Roboto"/>
                <a:sym typeface="Roboto"/>
              </a:rPr>
              <a:t>640</a:t>
            </a:r>
            <a:endParaRPr lang="en-US" sz="1400" dirty="0">
              <a:latin typeface="+mj-lt"/>
            </a:endParaRPr>
          </a:p>
        </p:txBody>
      </p:sp>
    </p:spTree>
  </p:cSld>
  <p:clrMapOvr>
    <a:masterClrMapping/>
  </p:clrMapOvr>
  <p:transition spd="slow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3">
            <a:extLst>
              <a:ext uri="{FF2B5EF4-FFF2-40B4-BE49-F238E27FC236}">
                <a16:creationId xmlns:a16="http://schemas.microsoft.com/office/drawing/2014/main" id="{E5634ED6-1EE6-1964-F4AD-4059FBB27E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05726D8-7587-42B2-9A58-BEFA54D87846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58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61443" name="Google Shape;100;p25">
            <a:extLst>
              <a:ext uri="{FF2B5EF4-FFF2-40B4-BE49-F238E27FC236}">
                <a16:creationId xmlns:a16="http://schemas.microsoft.com/office/drawing/2014/main" id="{39C09276-07A1-ACA2-137D-7550B960A4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474663"/>
            <a:ext cx="7197726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COMPASS</a:t>
            </a:r>
            <a:endParaRPr lang="en-US" altLang="en-US" sz="4000" b="1">
              <a:latin typeface="Agency FB" panose="020B0503020202020204" pitchFamily="34" charset="0"/>
              <a:ea typeface="Roboto Black" panose="02000000000000000000" pitchFamily="2" charset="0"/>
              <a:cs typeface="Roboto Light" panose="02000000000000000000" pitchFamily="2" charset="0"/>
              <a:sym typeface="Roboto Black" panose="02000000000000000000" pitchFamily="2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LIGHT RUGGED STABILIZED PAN</a:t>
            </a:r>
          </a:p>
        </p:txBody>
      </p:sp>
      <p:pic>
        <p:nvPicPr>
          <p:cNvPr id="61444" name="Picture Placeholder 6">
            <a:extLst>
              <a:ext uri="{FF2B5EF4-FFF2-40B4-BE49-F238E27FC236}">
                <a16:creationId xmlns:a16="http://schemas.microsoft.com/office/drawing/2014/main" id="{FB67136E-D940-32E3-9251-CB2736D03A4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2508250"/>
            <a:ext cx="2293938" cy="257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5E51705-A1B4-BEC9-AD89-A77172FD8C03}"/>
              </a:ext>
            </a:extLst>
          </p:cNvPr>
          <p:cNvSpPr/>
          <p:nvPr/>
        </p:nvSpPr>
        <p:spPr>
          <a:xfrm>
            <a:off x="-34925" y="1525588"/>
            <a:ext cx="66325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without camera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170x170x168,5 (+50)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4,5kg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pic>
        <p:nvPicPr>
          <p:cNvPr id="61446" name="Picture Placeholder 6">
            <a:extLst>
              <a:ext uri="{FF2B5EF4-FFF2-40B4-BE49-F238E27FC236}">
                <a16:creationId xmlns:a16="http://schemas.microsoft.com/office/drawing/2014/main" id="{1671C46D-0E6C-8048-B5FF-AE60E944774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3" y="2200275"/>
            <a:ext cx="2778125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Picture Placeholder 6">
            <a:extLst>
              <a:ext uri="{FF2B5EF4-FFF2-40B4-BE49-F238E27FC236}">
                <a16:creationId xmlns:a16="http://schemas.microsoft.com/office/drawing/2014/main" id="{0AFBD685-60D9-1A4D-1C97-98F1B5C5A90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5872163"/>
            <a:ext cx="31940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3">
            <a:extLst>
              <a:ext uri="{FF2B5EF4-FFF2-40B4-BE49-F238E27FC236}">
                <a16:creationId xmlns:a16="http://schemas.microsoft.com/office/drawing/2014/main" id="{6D45A7BD-39A2-D4A0-0F6F-BD7C6CE429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3D307B0-48CB-4795-8CB7-DBC85D6AE69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59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62467" name="Google Shape;100;p25">
            <a:extLst>
              <a:ext uri="{FF2B5EF4-FFF2-40B4-BE49-F238E27FC236}">
                <a16:creationId xmlns:a16="http://schemas.microsoft.com/office/drawing/2014/main" id="{71E4F92B-3A17-731C-2302-2B93AF013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2888" y="463550"/>
            <a:ext cx="7197726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39" tIns="82939" rIns="82939" bIns="829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 Black" panose="02000000000000000000" pitchFamily="2" charset="0"/>
              </a:rPr>
              <a:t>COMPASS</a:t>
            </a:r>
            <a:endParaRPr lang="en-US" altLang="en-US" sz="4000" b="1">
              <a:latin typeface="Agency FB" panose="020B0503020202020204" pitchFamily="34" charset="0"/>
              <a:ea typeface="Roboto Black" panose="02000000000000000000" pitchFamily="2" charset="0"/>
              <a:cs typeface="Roboto Light" panose="02000000000000000000" pitchFamily="2" charset="0"/>
              <a:sym typeface="Roboto Black" panose="02000000000000000000" pitchFamily="2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en-US" altLang="en-US" sz="1600" b="1">
                <a:solidFill>
                  <a:srgbClr val="FFFFFF"/>
                </a:solidFill>
                <a:latin typeface="Agency FB" panose="020B0503020202020204" pitchFamily="34" charset="0"/>
                <a:ea typeface="Roboto Black" panose="02000000000000000000" pitchFamily="2" charset="0"/>
                <a:cs typeface="Roboto Light" panose="02000000000000000000" pitchFamily="2" charset="0"/>
                <a:sym typeface="Roboto" panose="02000000000000000000" pitchFamily="2" charset="0"/>
              </a:rPr>
              <a:t>LIGHT RUGGED STABILIZED PAN</a:t>
            </a:r>
          </a:p>
        </p:txBody>
      </p:sp>
      <p:pic>
        <p:nvPicPr>
          <p:cNvPr id="62468" name="Picture Placeholder 6">
            <a:extLst>
              <a:ext uri="{FF2B5EF4-FFF2-40B4-BE49-F238E27FC236}">
                <a16:creationId xmlns:a16="http://schemas.microsoft.com/office/drawing/2014/main" id="{379610D8-FBA9-A5EE-2647-FF39F3D7E4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068513"/>
            <a:ext cx="1681162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8CE0B1B-8146-0E52-753E-579C896F1B4D}"/>
              </a:ext>
            </a:extLst>
          </p:cNvPr>
          <p:cNvSpPr/>
          <p:nvPr/>
        </p:nvSpPr>
        <p:spPr>
          <a:xfrm>
            <a:off x="76200" y="1535113"/>
            <a:ext cx="59610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200" dirty="0">
                <a:latin typeface="+mj-lt"/>
                <a:ea typeface="Roboto" pitchFamily="2" charset="0"/>
                <a:cs typeface="+mn-cs"/>
              </a:rPr>
              <a:t>with camera FUSION640</a:t>
            </a:r>
            <a:r>
              <a:rPr lang="en-US" sz="12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170x198x306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7,8kg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pic>
        <p:nvPicPr>
          <p:cNvPr id="62470" name="Picture Placeholder 6">
            <a:extLst>
              <a:ext uri="{FF2B5EF4-FFF2-40B4-BE49-F238E27FC236}">
                <a16:creationId xmlns:a16="http://schemas.microsoft.com/office/drawing/2014/main" id="{8B23C0A5-07D2-B21A-A7E8-B1375809D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2200275"/>
            <a:ext cx="2225675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1" name="Picture Placeholder 6">
            <a:extLst>
              <a:ext uri="{FF2B5EF4-FFF2-40B4-BE49-F238E27FC236}">
                <a16:creationId xmlns:a16="http://schemas.microsoft.com/office/drawing/2014/main" id="{C330DCF8-9C04-B8C8-1F68-F921E724E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781675"/>
            <a:ext cx="2109787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Content Placeholder 4">
            <a:extLst>
              <a:ext uri="{FF2B5EF4-FFF2-40B4-BE49-F238E27FC236}">
                <a16:creationId xmlns:a16="http://schemas.microsoft.com/office/drawing/2014/main" id="{E11CFD72-1A19-3A8E-3D8D-477420643B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7" t="4173" r="8302" b="4594"/>
          <a:stretch>
            <a:fillRect/>
          </a:stretch>
        </p:blipFill>
        <p:spPr>
          <a:xfrm>
            <a:off x="36513" y="34925"/>
            <a:ext cx="6784975" cy="9859963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C64574-B120-9A68-7E6B-5E33EEA13BA6}"/>
              </a:ext>
            </a:extLst>
          </p:cNvPr>
          <p:cNvSpPr/>
          <p:nvPr/>
        </p:nvSpPr>
        <p:spPr>
          <a:xfrm>
            <a:off x="0" y="-26988"/>
            <a:ext cx="6859588" cy="9959976"/>
          </a:xfrm>
          <a:prstGeom prst="rect">
            <a:avLst/>
          </a:prstGeom>
          <a:solidFill>
            <a:schemeClr val="dk1">
              <a:alpha val="39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/>
          </a:p>
        </p:txBody>
      </p:sp>
      <p:sp>
        <p:nvSpPr>
          <p:cNvPr id="63492" name="Slide Number Placeholder 3">
            <a:extLst>
              <a:ext uri="{FF2B5EF4-FFF2-40B4-BE49-F238E27FC236}">
                <a16:creationId xmlns:a16="http://schemas.microsoft.com/office/drawing/2014/main" id="{0AD674BB-AA83-10A8-FE52-48701D52A4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B026DF5-D01C-44FD-AE6B-4D3DAADC6D1F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60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E78A548-3985-3AEC-4C4D-FF440EAA3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" y="6907213"/>
            <a:ext cx="5222875" cy="21240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defTabSz="914400">
              <a:defRPr/>
            </a:pPr>
            <a:r>
              <a:rPr lang="en-US" sz="3600" b="1" dirty="0">
                <a:solidFill>
                  <a:schemeClr val="tx2"/>
                </a:solidFill>
                <a:latin typeface="Aptos Display" panose="02110004020202020204"/>
                <a:ea typeface="+mj-ea"/>
                <a:cs typeface="+mj-cs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ONE</a:t>
            </a:r>
            <a:r>
              <a:rPr lang="en-US" sz="3600" b="1" dirty="0">
                <a:solidFill>
                  <a:prstClr val="white"/>
                </a:solidFill>
                <a:latin typeface="+mn-lt"/>
                <a:ea typeface="+mj-ea"/>
                <a:cs typeface="+mj-cs"/>
              </a:rPr>
              <a:t>SHOT</a:t>
            </a:r>
            <a:endParaRPr lang="en-US" altLang="x-none" b="1" dirty="0">
              <a:latin typeface="+mn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x-none" altLang="x-none" sz="1600" b="1" dirty="0">
                <a:latin typeface="+mn-lt"/>
                <a:cs typeface="+mn-cs"/>
              </a:rPr>
              <a:t> </a:t>
            </a:r>
            <a:r>
              <a:rPr lang="en-US" altLang="x-none" sz="1600" dirty="0">
                <a:latin typeface="+mn-lt"/>
                <a:cs typeface="+mn-cs"/>
              </a:rPr>
              <a:t>Up to 8.0MP 4K </a:t>
            </a:r>
            <a:r>
              <a:rPr lang="x-none" altLang="x-none" sz="1600" dirty="0">
                <a:latin typeface="+mn-lt"/>
                <a:cs typeface="+mn-cs"/>
              </a:rPr>
              <a:t>Day</a:t>
            </a:r>
            <a:r>
              <a:rPr lang="en-US" altLang="x-none" sz="1600" dirty="0">
                <a:latin typeface="+mn-lt"/>
                <a:cs typeface="+mn-cs"/>
              </a:rPr>
              <a:t> (VIS) 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n-lt"/>
                <a:cs typeface="+mn-cs"/>
              </a:rPr>
              <a:t> Up to HD 1280x1024 N</a:t>
            </a:r>
            <a:r>
              <a:rPr lang="x-none" altLang="x-none" sz="1600" dirty="0">
                <a:latin typeface="+mn-lt"/>
                <a:cs typeface="+mn-cs"/>
              </a:rPr>
              <a:t>ight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n-lt"/>
                <a:cs typeface="+mn-cs"/>
              </a:rPr>
              <a:t> </a:t>
            </a:r>
            <a:r>
              <a:rPr lang="x-none" altLang="x-none" sz="1600" dirty="0">
                <a:latin typeface="+mn-lt"/>
                <a:cs typeface="+mn-cs"/>
              </a:rPr>
              <a:t>Modular </a:t>
            </a:r>
            <a:r>
              <a:rPr lang="en-US" altLang="x-none" sz="1600" dirty="0">
                <a:latin typeface="+mn-lt"/>
                <a:cs typeface="+mn-cs"/>
              </a:rPr>
              <a:t>I</a:t>
            </a:r>
            <a:r>
              <a:rPr lang="x-none" altLang="x-none" sz="1600" dirty="0">
                <a:latin typeface="+mn-lt"/>
                <a:cs typeface="+mn-cs"/>
              </a:rPr>
              <a:t>ntegration</a:t>
            </a:r>
            <a:r>
              <a:rPr lang="en-US" altLang="x-none" sz="1600" dirty="0">
                <a:latin typeface="+mn-lt"/>
                <a:cs typeface="+mn-cs"/>
              </a:rPr>
              <a:t> for Manned &amp; Unmanned Platforms</a:t>
            </a:r>
            <a:endParaRPr lang="x-none" altLang="x-none" sz="1600" dirty="0">
              <a:latin typeface="+mn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n-lt"/>
                <a:cs typeface="+mn-cs"/>
              </a:rPr>
              <a:t> </a:t>
            </a:r>
            <a:r>
              <a:rPr lang="x-none" altLang="x-none" sz="1600" dirty="0">
                <a:latin typeface="+mn-lt"/>
                <a:cs typeface="+mn-cs"/>
              </a:rPr>
              <a:t>Rugged </a:t>
            </a:r>
            <a:r>
              <a:rPr lang="en-US" altLang="x-none" sz="1600" dirty="0">
                <a:latin typeface="+mn-lt"/>
                <a:cs typeface="+mn-cs"/>
              </a:rPr>
              <a:t>D</a:t>
            </a:r>
            <a:r>
              <a:rPr lang="x-none" altLang="x-none" sz="1600" dirty="0">
                <a:latin typeface="+mn-lt"/>
                <a:cs typeface="+mn-cs"/>
              </a:rPr>
              <a:t>esign</a:t>
            </a:r>
            <a:r>
              <a:rPr lang="en-US" altLang="x-none" sz="1600" dirty="0">
                <a:latin typeface="+mn-lt"/>
                <a:cs typeface="+mn-cs"/>
              </a:rPr>
              <a:t>, Hermetic Sealed IP-67, Nitrogen Purged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n-lt"/>
                <a:cs typeface="+mn-cs"/>
              </a:rPr>
              <a:t> Ethernet Interface, RTSP Streaming, Daisy Chain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n-lt"/>
                <a:cs typeface="+mn-cs"/>
              </a:rPr>
              <a:t> 12-40VDC Power Input </a:t>
            </a:r>
            <a:endParaRPr lang="x-none" altLang="x-none" sz="1600" dirty="0">
              <a:latin typeface="+mn-lt"/>
              <a:cs typeface="+mn-cs"/>
            </a:endParaRPr>
          </a:p>
        </p:txBody>
      </p:sp>
      <p:sp>
        <p:nvSpPr>
          <p:cNvPr id="4" name="Text 16">
            <a:extLst>
              <a:ext uri="{FF2B5EF4-FFF2-40B4-BE49-F238E27FC236}">
                <a16:creationId xmlns:a16="http://schemas.microsoft.com/office/drawing/2014/main" id="{8C12D83A-BE64-6285-BC09-68CC4D559DC6}"/>
              </a:ext>
            </a:extLst>
          </p:cNvPr>
          <p:cNvSpPr/>
          <p:nvPr/>
        </p:nvSpPr>
        <p:spPr>
          <a:xfrm>
            <a:off x="1720850" y="11113"/>
            <a:ext cx="4811713" cy="288925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63495" name="Title 2">
            <a:extLst>
              <a:ext uri="{FF2B5EF4-FFF2-40B4-BE49-F238E27FC236}">
                <a16:creationId xmlns:a16="http://schemas.microsoft.com/office/drawing/2014/main" id="{3016EBDF-BA28-C5E7-6E62-29F057418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925" y="271463"/>
            <a:ext cx="6856413" cy="1108075"/>
          </a:xfrm>
        </p:spPr>
        <p:txBody>
          <a:bodyPr/>
          <a:lstStyle/>
          <a:p>
            <a:pPr algn="ctr"/>
            <a:r>
              <a:rPr lang="en-US" altLang="en-US" sz="4000">
                <a:solidFill>
                  <a:schemeClr val="tx2"/>
                </a:solidFill>
                <a:latin typeface="Agency FB" panose="020B0503020202020204" pitchFamily="34" charset="0"/>
              </a:rPr>
              <a:t>OZ</a:t>
            </a:r>
            <a:r>
              <a:rPr lang="en-US" altLang="en-US" sz="4000">
                <a:latin typeface="Agency FB" panose="020B0503020202020204" pitchFamily="34" charset="0"/>
              </a:rPr>
              <a:t>SERIES</a:t>
            </a:r>
            <a:br>
              <a:rPr lang="en-US" altLang="en-US"/>
            </a:br>
            <a:r>
              <a:rPr lang="en-US" altLang="en-US" sz="1600" b="1">
                <a:latin typeface="Agency FB" panose="020B0503020202020204" pitchFamily="34" charset="0"/>
              </a:rPr>
              <a:t>Rugged Day &amp; Night Driver Vision Enhancer and Electro-Optic Tracker</a:t>
            </a:r>
            <a:endParaRPr lang="en-US" altLang="en-US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3A32C4E-373C-CC95-430F-90AA12E9893A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312863"/>
          <a:ext cx="6375400" cy="6956425"/>
        </p:xfrm>
        <a:graphic>
          <a:graphicData uri="http://schemas.openxmlformats.org/drawingml/2006/table">
            <a:tbl>
              <a:tblPr/>
              <a:tblGrid>
                <a:gridCol w="15960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7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7625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x-none" altLang="x-none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685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MODEL</a:t>
                      </a: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OZ-1280-F</a:t>
                      </a:r>
                      <a:endParaRPr kumimoji="0" lang="en-US" altLang="x-none" sz="11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OZ-25-75 / HD</a:t>
                      </a: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927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DAY SENSOR</a:t>
                      </a: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GLOBAL SHUTTER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X30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2048x1536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30 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H.265/H264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GLOBAL SHUTTER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X30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2048x1536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30 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H.265/H264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33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FOV  DAY SENSOR</a:t>
                      </a: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x30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4.5mm-162mm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FOV (H) 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59.0° to 2.4°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x30 ZOOM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4.5mm-162mm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FOV (H) 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59.0° to 2.4°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8306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THERMAL SENSOR</a:t>
                      </a: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UNCOOLED LWIR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12 </a:t>
                      </a:r>
                      <a:r>
                        <a:rPr kumimoji="0" lang="el-GR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μ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m 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1280x1024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LENS 13mm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30 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FOV (H) 61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° (V) 45,9</a:t>
                      </a:r>
                      <a:r>
                        <a:rPr kumimoji="0" lang="en-US" altLang="x-none" sz="11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°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UNCOOLED LWIR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12 </a:t>
                      </a:r>
                      <a:r>
                        <a:rPr kumimoji="0" lang="el-GR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μ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m 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1280x1024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 or 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640x512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LENS 25-75 mm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1280x1024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FOV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H*V (11,7°x8,8°~ 34,2°x25,6°)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640x512 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Arial" panose="020B0604020202020204" pitchFamily="34" charset="0"/>
                        </a:rPr>
                        <a:t>FOV 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H*V (5,9°x4,4°~ 17,5°x13,1°)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668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LRF</a:t>
                      </a: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8 KM NATO TARGET</a:t>
                      </a:r>
                      <a:endParaRPr kumimoji="0" lang="en-US" altLang="x-none" sz="11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8 KM NATO TARGET</a:t>
                      </a: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843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x-none" altLang="x-none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LWIR DRI</a:t>
                      </a:r>
                      <a:endParaRPr kumimoji="0" lang="x-none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75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NATO/HUMAN target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830/375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6" marB="42176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4791/2165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6" marB="42176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75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NATO/HUMAN target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415/187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6" marB="42176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2395/1082</a:t>
                      </a:r>
                    </a:p>
                  </a:txBody>
                  <a:tcPr marL="82971" marR="82971" marT="42176" marB="42176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75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NATO/HUMAN target</a:t>
                      </a:r>
                      <a:endParaRPr kumimoji="0" lang="en-US" altLang="x-none" sz="9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311/140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6" marB="42176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1796/811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6" marB="42176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 gridSpan="3"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x-none" altLang="x-none" sz="1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22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POWER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9-36VDC, NOMINAL 5.6W (MAX on LOAD 12W)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22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DIMENSIONS (mm)</a:t>
                      </a: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x-none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198x173x111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Roboto"/>
                          <a:cs typeface="Roboto"/>
                          <a:sym typeface="Roboto"/>
                        </a:rPr>
                        <a:t>240x200x130</a:t>
                      </a:r>
                      <a:endParaRPr kumimoji="0" lang="en-US" altLang="x-non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8754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CONNECTOR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Stainless Steel Hermetic Connector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D38999/23YC35PN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5931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  <a:sym typeface="Roboto" panose="02000000000000000000" pitchFamily="2" charset="0"/>
                        </a:rPr>
                        <a:t>WEIGHT (Kg)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4.</a:t>
                      </a:r>
                      <a:r>
                        <a:rPr kumimoji="0" lang="ru-RU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7 </a:t>
                      </a:r>
                      <a:r>
                        <a:rPr kumimoji="0" lang="en-US" altLang="x-none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kg 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8 kg</a:t>
                      </a:r>
                      <a:endParaRPr kumimoji="0" lang="en-US" altLang="x-non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2238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IP RATE</a:t>
                      </a:r>
                      <a:endParaRPr kumimoji="0" lang="en-US" altLang="x-none" sz="9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IP67 Nitrogen Purged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71" marR="82971" marT="42177" marB="42177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64581" name="Picture 3">
            <a:extLst>
              <a:ext uri="{FF2B5EF4-FFF2-40B4-BE49-F238E27FC236}">
                <a16:creationId xmlns:a16="http://schemas.microsoft.com/office/drawing/2014/main" id="{9846CD11-AA16-10BB-E0D3-156F3F030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1504950"/>
            <a:ext cx="1033463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82" name="Slide Number Placeholder 10">
            <a:extLst>
              <a:ext uri="{FF2B5EF4-FFF2-40B4-BE49-F238E27FC236}">
                <a16:creationId xmlns:a16="http://schemas.microsoft.com/office/drawing/2014/main" id="{9F98BBA5-188A-892D-4C7D-0EDA70BD3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2B68724-58BE-4250-8BD1-E794444DE0FA}" type="slidenum">
              <a:rPr lang="en-US" altLang="en-US">
                <a:latin typeface="Aptos" panose="020B0004020202020204" pitchFamily="34" charset="0"/>
              </a:rPr>
              <a:pPr/>
              <a:t>61</a:t>
            </a:fld>
            <a:endParaRPr lang="en-US" altLang="en-US">
              <a:latin typeface="Aptos" panose="020B0004020202020204" pitchFamily="34" charset="0"/>
            </a:endParaRPr>
          </a:p>
        </p:txBody>
      </p:sp>
      <p:pic>
        <p:nvPicPr>
          <p:cNvPr id="64583" name="Picture 6" descr="\\192.168.1.7\Public\Ex-Sight.Com\MARKETING\broshur elements\oz\6.png">
            <a:extLst>
              <a:ext uri="{FF2B5EF4-FFF2-40B4-BE49-F238E27FC236}">
                <a16:creationId xmlns:a16="http://schemas.microsoft.com/office/drawing/2014/main" id="{406181ED-D82C-A9BB-A733-8B4A81393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8" y="1416050"/>
            <a:ext cx="1006475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84" name="Title 1">
            <a:extLst>
              <a:ext uri="{FF2B5EF4-FFF2-40B4-BE49-F238E27FC236}">
                <a16:creationId xmlns:a16="http://schemas.microsoft.com/office/drawing/2014/main" id="{52B869D9-B584-7CDE-41D2-0D019B965415}"/>
              </a:ext>
            </a:extLst>
          </p:cNvPr>
          <p:cNvSpPr txBox="1">
            <a:spLocks/>
          </p:cNvSpPr>
          <p:nvPr/>
        </p:nvSpPr>
        <p:spPr bwMode="auto">
          <a:xfrm>
            <a:off x="-1588" y="196850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OZ</a:t>
            </a:r>
            <a:r>
              <a:rPr lang="en-US" altLang="en-US" sz="4000">
                <a:latin typeface="Agency FB" panose="020B0503020202020204" pitchFamily="34" charset="0"/>
              </a:rPr>
              <a:t>SERIES</a:t>
            </a:r>
            <a:br>
              <a:rPr lang="en-US" altLang="en-US">
                <a:latin typeface="Aptos Display" panose="020B0004020202020204" pitchFamily="34" charset="0"/>
              </a:rPr>
            </a:br>
            <a:r>
              <a:rPr lang="en-US" altLang="en-US" sz="1400" b="1">
                <a:latin typeface="Agency FB" panose="020B0503020202020204" pitchFamily="34" charset="0"/>
              </a:rPr>
              <a:t>Rugged Day &amp; Night Driver Vision Enhancer and Electro-Optic Tracker </a:t>
            </a:r>
            <a:endParaRPr lang="en-US" altLang="en-US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3">
            <a:extLst>
              <a:ext uri="{FF2B5EF4-FFF2-40B4-BE49-F238E27FC236}">
                <a16:creationId xmlns:a16="http://schemas.microsoft.com/office/drawing/2014/main" id="{9A8003E8-29FB-3619-0E2E-E92A71DD8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401938D-D4C5-482C-8EBB-5E64637B04E7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62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5E533E-88AA-D4C1-5BD2-75665F5E9710}"/>
              </a:ext>
            </a:extLst>
          </p:cNvPr>
          <p:cNvSpPr/>
          <p:nvPr/>
        </p:nvSpPr>
        <p:spPr>
          <a:xfrm>
            <a:off x="-22225" y="1541463"/>
            <a:ext cx="661987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solidFill>
                  <a:schemeClr val="accent4"/>
                </a:solidFill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altLang="x-none" sz="1400" dirty="0">
                <a:latin typeface="+mj-lt"/>
              </a:rPr>
              <a:t>198x173x111</a:t>
            </a:r>
            <a:endParaRPr lang="en-US" sz="1400" dirty="0">
              <a:latin typeface="+mj-lt"/>
              <a:ea typeface="Roboto"/>
              <a:cs typeface="Roboto"/>
              <a:sym typeface="Roboto"/>
            </a:endParaRP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4,7 kg 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pic>
        <p:nvPicPr>
          <p:cNvPr id="65540" name="Picture 15" descr="fusion_f_00.png">
            <a:extLst>
              <a:ext uri="{FF2B5EF4-FFF2-40B4-BE49-F238E27FC236}">
                <a16:creationId xmlns:a16="http://schemas.microsoft.com/office/drawing/2014/main" id="{1384EED0-859C-8B3C-D53F-5589AACA1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2811463"/>
            <a:ext cx="3027362" cy="210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Picture 16" descr="fusion_f_00.png">
            <a:extLst>
              <a:ext uri="{FF2B5EF4-FFF2-40B4-BE49-F238E27FC236}">
                <a16:creationId xmlns:a16="http://schemas.microsoft.com/office/drawing/2014/main" id="{A580CFF6-AA7F-D3A7-90B8-73025A474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5575300"/>
            <a:ext cx="318452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2" name="Picture 17" descr="fusion_f_00.png">
            <a:extLst>
              <a:ext uri="{FF2B5EF4-FFF2-40B4-BE49-F238E27FC236}">
                <a16:creationId xmlns:a16="http://schemas.microsoft.com/office/drawing/2014/main" id="{BB60DBC9-290E-AAF2-7FFC-CEC14FA7D4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2971800"/>
            <a:ext cx="2674937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3" name="Title 1">
            <a:extLst>
              <a:ext uri="{FF2B5EF4-FFF2-40B4-BE49-F238E27FC236}">
                <a16:creationId xmlns:a16="http://schemas.microsoft.com/office/drawing/2014/main" id="{B5AE522D-8F5C-3061-7BFF-D5F4274B93EE}"/>
              </a:ext>
            </a:extLst>
          </p:cNvPr>
          <p:cNvSpPr txBox="1">
            <a:spLocks/>
          </p:cNvSpPr>
          <p:nvPr/>
        </p:nvSpPr>
        <p:spPr bwMode="auto">
          <a:xfrm>
            <a:off x="0" y="363538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OZ</a:t>
            </a:r>
            <a:r>
              <a:rPr lang="en-US" altLang="en-US" sz="4000">
                <a:latin typeface="Agency FB" panose="020B0503020202020204" pitchFamily="34" charset="0"/>
              </a:rPr>
              <a:t>1280</a:t>
            </a:r>
            <a:br>
              <a:rPr lang="en-US" altLang="en-US">
                <a:latin typeface="Aptos Display" panose="020B0004020202020204" pitchFamily="34" charset="0"/>
              </a:rPr>
            </a:br>
            <a:r>
              <a:rPr lang="en-US" altLang="en-US" sz="1600" b="1">
                <a:latin typeface="Agency FB" panose="020B0503020202020204" pitchFamily="34" charset="0"/>
              </a:rPr>
              <a:t>Rugged Day &amp; Night Driver Vision Enhancer and Electro-Optic Tracker</a:t>
            </a:r>
            <a:endParaRPr lang="en-US" altLang="en-US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3">
            <a:extLst>
              <a:ext uri="{FF2B5EF4-FFF2-40B4-BE49-F238E27FC236}">
                <a16:creationId xmlns:a16="http://schemas.microsoft.com/office/drawing/2014/main" id="{A7EDB299-4519-4784-DE51-4E1F72FAF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B08876D-1E10-4C3B-82F4-9EB4ED7A318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63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66563" name="Title 1">
            <a:extLst>
              <a:ext uri="{FF2B5EF4-FFF2-40B4-BE49-F238E27FC236}">
                <a16:creationId xmlns:a16="http://schemas.microsoft.com/office/drawing/2014/main" id="{B8C469BC-42D3-BDE2-BFBF-BAE5179E8230}"/>
              </a:ext>
            </a:extLst>
          </p:cNvPr>
          <p:cNvSpPr txBox="1">
            <a:spLocks/>
          </p:cNvSpPr>
          <p:nvPr/>
        </p:nvSpPr>
        <p:spPr bwMode="auto">
          <a:xfrm>
            <a:off x="36513" y="395288"/>
            <a:ext cx="6821487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OZ</a:t>
            </a:r>
            <a:r>
              <a:rPr lang="en-US" altLang="en-US" sz="4000" b="1">
                <a:latin typeface="Agency FB" panose="020B0503020202020204" pitchFamily="34" charset="0"/>
              </a:rPr>
              <a:t>25-75/HD</a:t>
            </a:r>
            <a:br>
              <a:rPr lang="en-US" altLang="en-US" sz="4400">
                <a:latin typeface="Aptos Display" panose="020B0004020202020204" pitchFamily="34" charset="0"/>
              </a:rPr>
            </a:br>
            <a:r>
              <a:rPr lang="en-US" altLang="en-US" sz="1600" b="1">
                <a:latin typeface="Agency FB" panose="020B0503020202020204" pitchFamily="34" charset="0"/>
              </a:rPr>
              <a:t>Rugged Day &amp; Night Driver Vision Enhancer and Electro-Optic Tracker </a:t>
            </a:r>
            <a:endParaRPr lang="en-US" altLang="en-US" sz="4400" b="1">
              <a:latin typeface="Agency FB" panose="020B0503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5929CD-3F81-8ECF-6294-DEB064295E8A}"/>
              </a:ext>
            </a:extLst>
          </p:cNvPr>
          <p:cNvSpPr/>
          <p:nvPr/>
        </p:nvSpPr>
        <p:spPr>
          <a:xfrm>
            <a:off x="7938" y="1519238"/>
            <a:ext cx="658971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n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solidFill>
                  <a:schemeClr val="accent4"/>
                </a:solidFill>
                <a:latin typeface="+mn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n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n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n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n-lt"/>
                <a:ea typeface="Roboto"/>
                <a:cs typeface="Roboto"/>
                <a:sym typeface="Roboto"/>
              </a:rPr>
              <a:t>240x200x130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n-lt"/>
                <a:ea typeface="Roboto"/>
                <a:cs typeface="Roboto"/>
                <a:sym typeface="Roboto"/>
              </a:rPr>
              <a:t>WEIGHT: </a:t>
            </a:r>
            <a:r>
              <a:rPr lang="en-US" sz="1400" dirty="0">
                <a:latin typeface="+mn-lt"/>
                <a:ea typeface="Roboto"/>
                <a:cs typeface="Roboto"/>
                <a:sym typeface="Roboto"/>
              </a:rPr>
              <a:t>8 kg </a:t>
            </a:r>
            <a:endParaRPr lang="en" sz="1400" dirty="0">
              <a:latin typeface="+mn-lt"/>
              <a:ea typeface="Roboto"/>
              <a:cs typeface="Roboto"/>
              <a:sym typeface="Roboto"/>
            </a:endParaRPr>
          </a:p>
        </p:txBody>
      </p:sp>
      <p:pic>
        <p:nvPicPr>
          <p:cNvPr id="66565" name="Picture 15" descr="fusion_f_00.png">
            <a:extLst>
              <a:ext uri="{FF2B5EF4-FFF2-40B4-BE49-F238E27FC236}">
                <a16:creationId xmlns:a16="http://schemas.microsoft.com/office/drawing/2014/main" id="{4E91A3B2-83D9-81C3-AB69-B90E12FDCE25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8" y="3038475"/>
            <a:ext cx="28987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6" name="Picture 16" descr="fusion_f_00.png">
            <a:extLst>
              <a:ext uri="{FF2B5EF4-FFF2-40B4-BE49-F238E27FC236}">
                <a16:creationId xmlns:a16="http://schemas.microsoft.com/office/drawing/2014/main" id="{B96D52EA-BDE6-14D4-142C-1F8F2D572919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5794375"/>
            <a:ext cx="2770188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Picture 17" descr="fusion_f_00.png">
            <a:extLst>
              <a:ext uri="{FF2B5EF4-FFF2-40B4-BE49-F238E27FC236}">
                <a16:creationId xmlns:a16="http://schemas.microsoft.com/office/drawing/2014/main" id="{168C94B5-C582-F64E-CF94-F4DAF789C554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73400"/>
            <a:ext cx="2979738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8" name="Picture 16" descr="fusion_f_00.png">
            <a:extLst>
              <a:ext uri="{FF2B5EF4-FFF2-40B4-BE49-F238E27FC236}">
                <a16:creationId xmlns:a16="http://schemas.microsoft.com/office/drawing/2014/main" id="{CB94E06B-6CC3-D2AE-B91B-DF68311BA50C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00" y="5840413"/>
            <a:ext cx="24384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Content Placeholder 4">
            <a:extLst>
              <a:ext uri="{FF2B5EF4-FFF2-40B4-BE49-F238E27FC236}">
                <a16:creationId xmlns:a16="http://schemas.microsoft.com/office/drawing/2014/main" id="{23B5C0AD-8048-8A63-42C3-F90D25D52D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0" r="30630"/>
          <a:stretch>
            <a:fillRect/>
          </a:stretch>
        </p:blipFill>
        <p:spPr>
          <a:xfrm>
            <a:off x="23813" y="11113"/>
            <a:ext cx="6821487" cy="9906000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DA1B67-E7BC-A11E-70C7-1C8CA4DD73BB}"/>
              </a:ext>
            </a:extLst>
          </p:cNvPr>
          <p:cNvSpPr/>
          <p:nvPr/>
        </p:nvSpPr>
        <p:spPr>
          <a:xfrm>
            <a:off x="-1588" y="-11113"/>
            <a:ext cx="6859588" cy="9958388"/>
          </a:xfrm>
          <a:prstGeom prst="rect">
            <a:avLst/>
          </a:prstGeom>
          <a:solidFill>
            <a:schemeClr val="dk1">
              <a:alpha val="39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/>
          </a:p>
        </p:txBody>
      </p:sp>
      <p:sp>
        <p:nvSpPr>
          <p:cNvPr id="67588" name="Slide Number Placeholder 3">
            <a:extLst>
              <a:ext uri="{FF2B5EF4-FFF2-40B4-BE49-F238E27FC236}">
                <a16:creationId xmlns:a16="http://schemas.microsoft.com/office/drawing/2014/main" id="{6BC03AE3-0913-6FE0-18DF-886374FE39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C33DC1F-89F5-49D9-BBEA-C1C7DD2E8A8E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64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8169159-0545-530C-8B7E-969A386ED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513" y="6953250"/>
            <a:ext cx="4900612" cy="21240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defTabSz="914400">
              <a:defRPr/>
            </a:pPr>
            <a:r>
              <a:rPr lang="en-US" sz="3600" b="1" dirty="0">
                <a:solidFill>
                  <a:schemeClr val="tx2"/>
                </a:solidFill>
                <a:latin typeface="Aptos Display" panose="02110004020202020204"/>
                <a:ea typeface="+mj-ea"/>
                <a:cs typeface="+mj-cs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ONE</a:t>
            </a:r>
            <a:r>
              <a:rPr lang="en-US" sz="3600" b="1" dirty="0">
                <a:solidFill>
                  <a:prstClr val="white"/>
                </a:solidFill>
                <a:latin typeface="+mj-lt"/>
                <a:ea typeface="+mj-ea"/>
                <a:cs typeface="+mj-cs"/>
              </a:rPr>
              <a:t>SHOT</a:t>
            </a:r>
            <a:endParaRPr lang="en-US" altLang="x-none" b="1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x-none" altLang="x-none" sz="1600" b="1" dirty="0">
                <a:latin typeface="+mj-lt"/>
                <a:cs typeface="+mn-cs"/>
              </a:rPr>
              <a:t> </a:t>
            </a:r>
            <a:r>
              <a:rPr lang="en-US" altLang="x-none" sz="1600" dirty="0">
                <a:latin typeface="+mj-lt"/>
                <a:cs typeface="+mn-cs"/>
              </a:rPr>
              <a:t>Up to 8.0MP 4K </a:t>
            </a:r>
            <a:r>
              <a:rPr lang="x-none" altLang="x-none" sz="1600" dirty="0">
                <a:latin typeface="+mj-lt"/>
                <a:cs typeface="+mn-cs"/>
              </a:rPr>
              <a:t>Day</a:t>
            </a:r>
            <a:r>
              <a:rPr lang="en-US" altLang="x-none" sz="1600" dirty="0">
                <a:latin typeface="+mj-lt"/>
                <a:cs typeface="+mn-cs"/>
              </a:rPr>
              <a:t> (VIS) 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Up to HD 1280x1024 N</a:t>
            </a:r>
            <a:r>
              <a:rPr lang="x-none" altLang="x-none" sz="1600" dirty="0">
                <a:latin typeface="+mj-lt"/>
                <a:cs typeface="+mn-cs"/>
              </a:rPr>
              <a:t>ight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Modular </a:t>
            </a:r>
            <a:r>
              <a:rPr lang="en-US" altLang="x-none" sz="1600" dirty="0">
                <a:latin typeface="+mj-lt"/>
                <a:cs typeface="+mn-cs"/>
              </a:rPr>
              <a:t>I</a:t>
            </a:r>
            <a:r>
              <a:rPr lang="x-none" altLang="x-none" sz="1600" dirty="0">
                <a:latin typeface="+mj-lt"/>
                <a:cs typeface="+mn-cs"/>
              </a:rPr>
              <a:t>ntegration</a:t>
            </a:r>
            <a:r>
              <a:rPr lang="en-US" altLang="x-none" sz="1600" dirty="0">
                <a:latin typeface="+mj-lt"/>
                <a:cs typeface="+mn-cs"/>
              </a:rPr>
              <a:t> for Manned &amp; Unmanned Platforms</a:t>
            </a:r>
            <a:endParaRPr lang="x-none" altLang="x-none" sz="1600" dirty="0">
              <a:latin typeface="+mj-lt"/>
              <a:cs typeface="+mn-cs"/>
            </a:endParaRP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</a:t>
            </a:r>
            <a:r>
              <a:rPr lang="x-none" altLang="x-none" sz="1600" dirty="0">
                <a:latin typeface="+mj-lt"/>
                <a:cs typeface="+mn-cs"/>
              </a:rPr>
              <a:t>Rugged </a:t>
            </a:r>
            <a:r>
              <a:rPr lang="en-US" altLang="x-none" sz="1600" dirty="0">
                <a:latin typeface="+mj-lt"/>
                <a:cs typeface="+mn-cs"/>
              </a:rPr>
              <a:t>D</a:t>
            </a:r>
            <a:r>
              <a:rPr lang="x-none" altLang="x-none" sz="1600" dirty="0">
                <a:latin typeface="+mj-lt"/>
                <a:cs typeface="+mn-cs"/>
              </a:rPr>
              <a:t>esign</a:t>
            </a:r>
            <a:r>
              <a:rPr lang="en-US" altLang="x-none" sz="1600" dirty="0">
                <a:latin typeface="+mj-lt"/>
                <a:cs typeface="+mn-cs"/>
              </a:rPr>
              <a:t>, Hermetic Sealed IP-67, Nitrogen Purged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Ethernet Interface, RTSP Streaming, Daisy Chain</a:t>
            </a:r>
          </a:p>
          <a:p>
            <a:pPr defTabSz="914400">
              <a:buFontTx/>
              <a:buChar char="•"/>
              <a:defRPr/>
            </a:pPr>
            <a:r>
              <a:rPr lang="en-US" altLang="x-none" sz="1600" dirty="0">
                <a:latin typeface="+mj-lt"/>
                <a:cs typeface="+mn-cs"/>
              </a:rPr>
              <a:t> 12-40VDC Power Input </a:t>
            </a:r>
            <a:endParaRPr lang="x-none" altLang="x-none" sz="1600" dirty="0">
              <a:latin typeface="+mj-lt"/>
              <a:cs typeface="+mn-cs"/>
            </a:endParaRPr>
          </a:p>
        </p:txBody>
      </p:sp>
      <p:sp>
        <p:nvSpPr>
          <p:cNvPr id="4" name="Text 16">
            <a:extLst>
              <a:ext uri="{FF2B5EF4-FFF2-40B4-BE49-F238E27FC236}">
                <a16:creationId xmlns:a16="http://schemas.microsoft.com/office/drawing/2014/main" id="{6A65D392-4091-E265-4247-8E477697048C}"/>
              </a:ext>
            </a:extLst>
          </p:cNvPr>
          <p:cNvSpPr/>
          <p:nvPr/>
        </p:nvSpPr>
        <p:spPr>
          <a:xfrm>
            <a:off x="1720850" y="11113"/>
            <a:ext cx="4811713" cy="288925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67591" name="Title 2">
            <a:extLst>
              <a:ext uri="{FF2B5EF4-FFF2-40B4-BE49-F238E27FC236}">
                <a16:creationId xmlns:a16="http://schemas.microsoft.com/office/drawing/2014/main" id="{C2679225-07A1-1EB6-17DC-6750A3359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8" y="442913"/>
            <a:ext cx="6502400" cy="1000125"/>
          </a:xfrm>
        </p:spPr>
        <p:txBody>
          <a:bodyPr/>
          <a:lstStyle/>
          <a:p>
            <a:pPr algn="ctr"/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FUSION</a:t>
            </a:r>
            <a:r>
              <a:rPr lang="en-US" altLang="en-US" sz="4000" b="1">
                <a:latin typeface="Agency FB" panose="020B0503020202020204" pitchFamily="34" charset="0"/>
              </a:rPr>
              <a:t>SERIES</a:t>
            </a:r>
            <a:br>
              <a:rPr lang="en-US" altLang="en-US"/>
            </a:br>
            <a:r>
              <a:rPr lang="en-US" altLang="en-US" sz="1800" b="1">
                <a:latin typeface="Agency FB" panose="020B0503020202020204" pitchFamily="34" charset="0"/>
              </a:rPr>
              <a:t>Rugged Day &amp; Night Driver Vision Enhancer and Electro-Optic Tracker</a:t>
            </a:r>
            <a:endParaRPr lang="en-US" altLang="en-US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E92F83E4-E65B-7243-E98F-B5BACE808EC5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1422400"/>
          <a:ext cx="6351587" cy="5881686"/>
        </p:xfrm>
        <a:graphic>
          <a:graphicData uri="http://schemas.openxmlformats.org/drawingml/2006/table">
            <a:tbl>
              <a:tblPr/>
              <a:tblGrid>
                <a:gridCol w="1067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94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8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763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09837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22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MODEL</a:t>
                      </a: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+mj-lt"/>
                        </a:rPr>
                        <a:t>FUSION1280</a:t>
                      </a: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+mj-lt"/>
                        </a:rPr>
                        <a:t>FUSION640</a:t>
                      </a: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301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DAY SENSOR</a:t>
                      </a: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4K 8.0MP IMX678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Roboto" panose="02000000000000000000" pitchFamily="2" charset="0"/>
                        </a:rPr>
                        <a:t>3840x2160/30fps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sym typeface="Roboto" panose="02000000000000000000" pitchFamily="2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M12 LENS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30 FPS H.265/H.264/MJPEG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4K 8.0MP IMX678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3840x2160/30fps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M12 LENS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30 FPS H.265/H.264/MJPEG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68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FOV  DAY SENSOR</a:t>
                      </a: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nb-NO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DC DRIVE M12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nb-NO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FOV (H) 57° or  93°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nb-NO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DC DRIVE M12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nb-NO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FOV (H) 57° or 93° 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017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THERMAL SENSOR</a:t>
                      </a: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sym typeface="Arial" panose="020B0604020202020204" pitchFamily="34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UNCOOLED LWIR 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 </a:t>
                      </a:r>
                      <a:r>
                        <a:rPr kumimoji="0" lang="el-GR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μ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 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1280x1024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LENS 13mm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30 FPS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FOV (H) 61° (V) 45.9</a:t>
                      </a:r>
                      <a:r>
                        <a:rPr kumimoji="0" lang="en-US" altLang="x-none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 panose="020B0604020202020204" pitchFamily="34" charset="0"/>
                        </a:rPr>
                        <a:t>° 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UNCOOLED LWIR 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12 </a:t>
                      </a:r>
                      <a:r>
                        <a:rPr kumimoji="0" lang="el-GR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μ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m </a:t>
                      </a: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640x512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LENS 5.8mm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30 FPS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FOV (H) 67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° (V) 50.3</a:t>
                      </a:r>
                      <a:r>
                        <a:rPr kumimoji="0" lang="en-US" altLang="x-none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 panose="020B0604020202020204" pitchFamily="34" charset="0"/>
                        </a:rPr>
                        <a:t>°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Arial" panose="020B0604020202020204" pitchFamily="34" charset="0"/>
                        </a:rPr>
                        <a:t> 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anose="02000000000000000000" pitchFamily="2" charset="0"/>
                        <a:cs typeface="Arial" panose="020B0604020202020204" pitchFamily="34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72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Roboto" panose="02000000000000000000" pitchFamily="2" charset="0"/>
                        </a:rPr>
                        <a:t>LRF</a:t>
                      </a: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>
                          <a:latin typeface="+mj-lt"/>
                        </a:rPr>
                        <a:t>N/A</a:t>
                      </a: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latin typeface="+mj-lt"/>
                        </a:rPr>
                        <a:t>N/A</a:t>
                      </a: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0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LWIR DRI</a:t>
                      </a:r>
                      <a:endParaRPr kumimoji="0" lang="en-US" altLang="x-none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x-none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2956" marR="82956" marT="42179" marB="42179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68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DETECTION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NATO/HUMAN target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1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830/375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defTabSz="6858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370/167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68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RECOGNITION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NATO/HUMAN target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415/187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185/83</a:t>
                      </a: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68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IDENTIFICATION (m)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NATO/HUMAN target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311/140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139/62</a:t>
                      </a: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4216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POWER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9-36VDC, NOMINAL 5.6W (MAX on LOAD 12W)</a:t>
                      </a:r>
                      <a:endParaRPr kumimoji="0" lang="pl-PL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2968" marR="82968" marT="42184" marB="42184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152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DIMENSIONS (mm)</a:t>
                      </a: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149x147x96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147x117x96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8684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CONNECTOR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Stainless Steel Hermetic Connector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D38999/23YC35PN</a:t>
                      </a: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82968" marR="82968" marT="42184" marB="42184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152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sym typeface="Roboto" panose="02000000000000000000" pitchFamily="2" charset="0"/>
                        </a:rPr>
                        <a:t>WEIGHT (Kg)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  <a:sym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</a:t>
                      </a: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kg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2.3 kg 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1521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x-none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IP RATE</a:t>
                      </a: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x-none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8" marB="4217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x-none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IP67 Nitrogen Purged</a:t>
                      </a: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Roboto" panose="02000000000000000000" pitchFamily="2" charset="0"/>
                      </a:endParaRPr>
                    </a:p>
                  </a:txBody>
                  <a:tcPr marL="82961" marR="82961" marT="42179" marB="42179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x-none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2956" marR="82956" marT="42179" marB="42179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68674" name="Picture 12" descr="FUSION 640-01 front.png">
            <a:extLst>
              <a:ext uri="{FF2B5EF4-FFF2-40B4-BE49-F238E27FC236}">
                <a16:creationId xmlns:a16="http://schemas.microsoft.com/office/drawing/2014/main" id="{F0C2BD60-26A4-698E-F504-9CF14CED454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9103" r="28380" b="10699"/>
          <a:stretch>
            <a:fillRect/>
          </a:stretch>
        </p:blipFill>
        <p:spPr bwMode="auto">
          <a:xfrm>
            <a:off x="4978400" y="1546225"/>
            <a:ext cx="1143000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75" name="Picture 2" descr="Z:\Ex-Sight.Com\PRODUCTS\FUSION F\IMAGES\FUSION_F1280_-_Full_Assembly_-_2024.09.16_2024-Sep-26_07-56-37AM-000_CustomizedView17474258844_jpg.jpg">
            <a:extLst>
              <a:ext uri="{FF2B5EF4-FFF2-40B4-BE49-F238E27FC236}">
                <a16:creationId xmlns:a16="http://schemas.microsoft.com/office/drawing/2014/main" id="{7A807B1C-6F18-2D4A-0425-C492BE2B1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9"/>
          <a:stretch>
            <a:fillRect/>
          </a:stretch>
        </p:blipFill>
        <p:spPr bwMode="auto">
          <a:xfrm>
            <a:off x="2647950" y="1460500"/>
            <a:ext cx="1189038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76" name="Slide Number Placeholder 10">
            <a:extLst>
              <a:ext uri="{FF2B5EF4-FFF2-40B4-BE49-F238E27FC236}">
                <a16:creationId xmlns:a16="http://schemas.microsoft.com/office/drawing/2014/main" id="{DF005A95-F84A-94CA-268C-765E32487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5CC4AC4-F338-4CFA-8C37-FF7BEB1727B0}" type="slidenum">
              <a:rPr lang="en-US" altLang="en-US">
                <a:latin typeface="Aptos" panose="020B0004020202020204" pitchFamily="34" charset="0"/>
              </a:rPr>
              <a:pPr/>
              <a:t>65</a:t>
            </a:fld>
            <a:endParaRPr lang="en-US" altLang="en-US">
              <a:latin typeface="Aptos" panose="020B0004020202020204" pitchFamily="34" charset="0"/>
            </a:endParaRPr>
          </a:p>
        </p:txBody>
      </p:sp>
      <p:sp>
        <p:nvSpPr>
          <p:cNvPr id="68677" name="Title 1">
            <a:extLst>
              <a:ext uri="{FF2B5EF4-FFF2-40B4-BE49-F238E27FC236}">
                <a16:creationId xmlns:a16="http://schemas.microsoft.com/office/drawing/2014/main" id="{3859769D-12AC-91AE-EB95-335FCA5A6DF9}"/>
              </a:ext>
            </a:extLst>
          </p:cNvPr>
          <p:cNvSpPr txBox="1">
            <a:spLocks/>
          </p:cNvSpPr>
          <p:nvPr/>
        </p:nvSpPr>
        <p:spPr bwMode="auto">
          <a:xfrm>
            <a:off x="0" y="319088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FUSION</a:t>
            </a:r>
            <a:r>
              <a:rPr lang="en-US" altLang="en-US" sz="4000">
                <a:latin typeface="Agency FB" panose="020B0503020202020204" pitchFamily="34" charset="0"/>
              </a:rPr>
              <a:t>SERIES</a:t>
            </a:r>
            <a:br>
              <a:rPr lang="en-US" altLang="en-US" sz="4400">
                <a:latin typeface="Aptos Display" panose="020B0004020202020204" pitchFamily="34" charset="0"/>
              </a:rPr>
            </a:br>
            <a:r>
              <a:rPr lang="en-US" altLang="en-US" sz="1600" b="1">
                <a:latin typeface="Agency FB" panose="020B0503020202020204" pitchFamily="34" charset="0"/>
              </a:rPr>
              <a:t>Rugged Day &amp; Night Driver Vision Enhancer and Electro-Optic Tracker </a:t>
            </a:r>
            <a:endParaRPr lang="en-US" altLang="en-US" sz="4400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4" descr="fusion_f_00.png">
            <a:extLst>
              <a:ext uri="{FF2B5EF4-FFF2-40B4-BE49-F238E27FC236}">
                <a16:creationId xmlns:a16="http://schemas.microsoft.com/office/drawing/2014/main" id="{703DAB5E-655E-6E71-0156-85FC561E4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8" y="3971925"/>
            <a:ext cx="1928812" cy="204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15" descr="fusion_f_00.png">
            <a:extLst>
              <a:ext uri="{FF2B5EF4-FFF2-40B4-BE49-F238E27FC236}">
                <a16:creationId xmlns:a16="http://schemas.microsoft.com/office/drawing/2014/main" id="{4B67B20B-1584-35E6-5F28-0871C66335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097088"/>
            <a:ext cx="2678112" cy="18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6" name="Picture 16" descr="fusion_f_00.png">
            <a:extLst>
              <a:ext uri="{FF2B5EF4-FFF2-40B4-BE49-F238E27FC236}">
                <a16:creationId xmlns:a16="http://schemas.microsoft.com/office/drawing/2014/main" id="{FD48C3B5-9D18-6B86-BB3C-B8EDBA4A36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4284663"/>
            <a:ext cx="2909888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7" name="Picture 17" descr="fusion_f_00.png">
            <a:extLst>
              <a:ext uri="{FF2B5EF4-FFF2-40B4-BE49-F238E27FC236}">
                <a16:creationId xmlns:a16="http://schemas.microsoft.com/office/drawing/2014/main" id="{FBBB5329-7AC5-E660-5071-D90D43B8A0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150" y="2030413"/>
            <a:ext cx="2366963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76A50DD-B6E3-B3C8-975D-9E03163277CB}"/>
              </a:ext>
            </a:extLst>
          </p:cNvPr>
          <p:cNvSpPr/>
          <p:nvPr/>
        </p:nvSpPr>
        <p:spPr>
          <a:xfrm>
            <a:off x="0" y="1527175"/>
            <a:ext cx="67103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147x117x96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2,3 kg 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69639" name="Slide Number Placeholder 10">
            <a:extLst>
              <a:ext uri="{FF2B5EF4-FFF2-40B4-BE49-F238E27FC236}">
                <a16:creationId xmlns:a16="http://schemas.microsoft.com/office/drawing/2014/main" id="{D4915A10-A241-C73A-EED3-C36F32013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863C777-BCBD-4A31-9B39-233CDB2D77CA}" type="slidenum">
              <a:rPr lang="en-US" altLang="en-US">
                <a:latin typeface="Aptos" panose="020B0004020202020204" pitchFamily="34" charset="0"/>
              </a:rPr>
              <a:pPr/>
              <a:t>66</a:t>
            </a:fld>
            <a:endParaRPr lang="en-US" altLang="en-US">
              <a:latin typeface="Aptos" panose="020B0004020202020204" pitchFamily="34" charset="0"/>
            </a:endParaRPr>
          </a:p>
        </p:txBody>
      </p:sp>
      <p:pic>
        <p:nvPicPr>
          <p:cNvPr id="69640" name="Picture 2" descr="C:\Users\admin\Downloads\dime_01 (2).png">
            <a:extLst>
              <a:ext uri="{FF2B5EF4-FFF2-40B4-BE49-F238E27FC236}">
                <a16:creationId xmlns:a16="http://schemas.microsoft.com/office/drawing/2014/main" id="{C22F8F14-4497-7240-5645-FD1EE1580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3" y="7194550"/>
            <a:ext cx="24860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1" name="Picture 2" descr="C:\Users\admin\Downloads\dime_01 (2).png">
            <a:extLst>
              <a:ext uri="{FF2B5EF4-FFF2-40B4-BE49-F238E27FC236}">
                <a16:creationId xmlns:a16="http://schemas.microsoft.com/office/drawing/2014/main" id="{CB563532-D7F0-47CA-739D-03524FD2C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6435725"/>
            <a:ext cx="175895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19E5A11-E990-51BD-B72B-D44C51CDA54A}"/>
              </a:ext>
            </a:extLst>
          </p:cNvPr>
          <p:cNvSpPr/>
          <p:nvPr/>
        </p:nvSpPr>
        <p:spPr>
          <a:xfrm>
            <a:off x="749300" y="6361113"/>
            <a:ext cx="290988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SENSOR POSITIONING</a:t>
            </a:r>
            <a:r>
              <a:rPr lang="en-US" sz="1400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 </a:t>
            </a:r>
            <a:endParaRPr lang="en" sz="1400" dirty="0">
              <a:solidFill>
                <a:schemeClr val="accent4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5D1FF2C-30E7-7542-ED45-B6C8B029EDC7}"/>
              </a:ext>
            </a:extLst>
          </p:cNvPr>
          <p:cNvSpPr/>
          <p:nvPr/>
        </p:nvSpPr>
        <p:spPr>
          <a:xfrm>
            <a:off x="1284288" y="8882063"/>
            <a:ext cx="1625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HORIZONTAL</a:t>
            </a:r>
            <a:endParaRPr lang="en" sz="1633" dirty="0">
              <a:solidFill>
                <a:schemeClr val="accent4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CE7392B-7821-111A-13AE-CBE8F4EB6761}"/>
              </a:ext>
            </a:extLst>
          </p:cNvPr>
          <p:cNvSpPr/>
          <p:nvPr/>
        </p:nvSpPr>
        <p:spPr>
          <a:xfrm>
            <a:off x="4211638" y="8885238"/>
            <a:ext cx="1627187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VERTICAL</a:t>
            </a:r>
            <a:endParaRPr lang="en" sz="1400" dirty="0">
              <a:solidFill>
                <a:schemeClr val="accent4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69645" name="Title 1">
            <a:extLst>
              <a:ext uri="{FF2B5EF4-FFF2-40B4-BE49-F238E27FC236}">
                <a16:creationId xmlns:a16="http://schemas.microsoft.com/office/drawing/2014/main" id="{C70CC778-3BDE-9FB6-5A9C-F899618CCD2F}"/>
              </a:ext>
            </a:extLst>
          </p:cNvPr>
          <p:cNvSpPr txBox="1">
            <a:spLocks/>
          </p:cNvSpPr>
          <p:nvPr/>
        </p:nvSpPr>
        <p:spPr bwMode="auto">
          <a:xfrm>
            <a:off x="36513" y="363538"/>
            <a:ext cx="6821487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FUSION</a:t>
            </a:r>
            <a:r>
              <a:rPr lang="en-US" altLang="en-US" sz="4000" b="1">
                <a:latin typeface="Agency FB" panose="020B0503020202020204" pitchFamily="34" charset="0"/>
              </a:rPr>
              <a:t>640</a:t>
            </a:r>
            <a:br>
              <a:rPr lang="en-US" altLang="en-US" sz="4400">
                <a:latin typeface="Aptos Display" panose="020B0004020202020204" pitchFamily="34" charset="0"/>
              </a:rPr>
            </a:br>
            <a:r>
              <a:rPr lang="en-US" altLang="en-US" sz="1600" b="1">
                <a:latin typeface="Agency FB" panose="020B0503020202020204" pitchFamily="34" charset="0"/>
              </a:rPr>
              <a:t>Rugged Day &amp; Night Driver Vision Enhancer and Electro-Optic Tracker </a:t>
            </a:r>
            <a:endParaRPr lang="en-US" altLang="en-US" sz="4400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2;p27">
            <a:extLst>
              <a:ext uri="{FF2B5EF4-FFF2-40B4-BE49-F238E27FC236}">
                <a16:creationId xmlns:a16="http://schemas.microsoft.com/office/drawing/2014/main" id="{BB891E1E-F3B0-5124-1E67-8F574D268F13}"/>
              </a:ext>
            </a:extLst>
          </p:cNvPr>
          <p:cNvSpPr txBox="1"/>
          <p:nvPr/>
        </p:nvSpPr>
        <p:spPr>
          <a:xfrm>
            <a:off x="196850" y="1781175"/>
            <a:ext cx="5233988" cy="382588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160x134x111 </a:t>
            </a:r>
            <a:endParaRPr lang="en-US" sz="1400" dirty="0">
              <a:solidFill>
                <a:schemeClr val="accent4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93187" name="TextBox 18">
            <a:extLst>
              <a:ext uri="{FF2B5EF4-FFF2-40B4-BE49-F238E27FC236}">
                <a16:creationId xmlns:a16="http://schemas.microsoft.com/office/drawing/2014/main" id="{02D078D2-D7A4-1EDA-B354-36DAB9D4B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7975" y="2200275"/>
            <a:ext cx="210185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b="1" dirty="0">
                <a:latin typeface="+mj-lt"/>
                <a:sym typeface="Roboto" panose="02000000000000000000" pitchFamily="2" charset="0"/>
              </a:rPr>
              <a:t>FUSION</a:t>
            </a:r>
            <a:r>
              <a:rPr lang="he-IL" altLang="en-US" b="1" dirty="0">
                <a:latin typeface="+mj-lt"/>
                <a:sym typeface="Roboto" panose="02000000000000000000" pitchFamily="2" charset="0"/>
              </a:rPr>
              <a:t>-</a:t>
            </a:r>
            <a:r>
              <a:rPr lang="en-US" altLang="en-US" b="1" dirty="0">
                <a:latin typeface="+mj-lt"/>
                <a:sym typeface="Roboto" panose="02000000000000000000" pitchFamily="2" charset="0"/>
              </a:rPr>
              <a:t>F</a:t>
            </a:r>
            <a:r>
              <a:rPr lang="he-IL" altLang="en-US" b="1" dirty="0">
                <a:latin typeface="+mj-lt"/>
                <a:sym typeface="Roboto" panose="02000000000000000000" pitchFamily="2" charset="0"/>
              </a:rPr>
              <a:t>-</a:t>
            </a:r>
            <a:r>
              <a:rPr lang="en-US" altLang="en-US" b="1" dirty="0">
                <a:latin typeface="+mj-lt"/>
                <a:sym typeface="Roboto" panose="02000000000000000000" pitchFamily="2" charset="0"/>
              </a:rPr>
              <a:t>BRKT-01</a:t>
            </a:r>
          </a:p>
        </p:txBody>
      </p:sp>
      <p:sp>
        <p:nvSpPr>
          <p:cNvPr id="93188" name="TextBox 19">
            <a:extLst>
              <a:ext uri="{FF2B5EF4-FFF2-40B4-BE49-F238E27FC236}">
                <a16:creationId xmlns:a16="http://schemas.microsoft.com/office/drawing/2014/main" id="{B8D33D2B-41C9-E883-FAD1-C3A478CB5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7975" y="6119813"/>
            <a:ext cx="210026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b="1" dirty="0">
                <a:latin typeface="+mj-lt"/>
                <a:sym typeface="Roboto" panose="02000000000000000000" pitchFamily="2" charset="0"/>
              </a:rPr>
              <a:t>FUSION</a:t>
            </a:r>
            <a:r>
              <a:rPr lang="he-IL" altLang="en-US" b="1" dirty="0">
                <a:latin typeface="+mj-lt"/>
                <a:sym typeface="Roboto" panose="02000000000000000000" pitchFamily="2" charset="0"/>
              </a:rPr>
              <a:t>-</a:t>
            </a:r>
            <a:r>
              <a:rPr lang="en-US" altLang="en-US" b="1" dirty="0">
                <a:latin typeface="+mj-lt"/>
                <a:sym typeface="Roboto" panose="02000000000000000000" pitchFamily="2" charset="0"/>
              </a:rPr>
              <a:t>F</a:t>
            </a:r>
            <a:r>
              <a:rPr lang="he-IL" altLang="en-US" b="1" dirty="0">
                <a:latin typeface="+mj-lt"/>
                <a:sym typeface="Roboto" panose="02000000000000000000" pitchFamily="2" charset="0"/>
              </a:rPr>
              <a:t>-</a:t>
            </a:r>
            <a:r>
              <a:rPr lang="en-US" altLang="en-US" b="1" dirty="0">
                <a:latin typeface="+mj-lt"/>
                <a:sym typeface="Roboto" panose="02000000000000000000" pitchFamily="2" charset="0"/>
              </a:rPr>
              <a:t>BRKT-02</a:t>
            </a:r>
          </a:p>
        </p:txBody>
      </p:sp>
      <p:pic>
        <p:nvPicPr>
          <p:cNvPr id="70661" name="Picture 2">
            <a:extLst>
              <a:ext uri="{FF2B5EF4-FFF2-40B4-BE49-F238E27FC236}">
                <a16:creationId xmlns:a16="http://schemas.microsoft.com/office/drawing/2014/main" id="{E46BA03B-7B90-67DB-0285-45882B746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2278063"/>
            <a:ext cx="2160587" cy="277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2" name="Picture 2">
            <a:extLst>
              <a:ext uri="{FF2B5EF4-FFF2-40B4-BE49-F238E27FC236}">
                <a16:creationId xmlns:a16="http://schemas.microsoft.com/office/drawing/2014/main" id="{1B5796B6-94A6-C954-C0E2-E2474B1E9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7023100"/>
            <a:ext cx="2678113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3" name="Picture 6">
            <a:extLst>
              <a:ext uri="{FF2B5EF4-FFF2-40B4-BE49-F238E27FC236}">
                <a16:creationId xmlns:a16="http://schemas.microsoft.com/office/drawing/2014/main" id="{0F3E80D0-1D30-C314-56CC-98138A923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7000875"/>
            <a:ext cx="2451100" cy="19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4" name="Picture 5">
            <a:extLst>
              <a:ext uri="{FF2B5EF4-FFF2-40B4-BE49-F238E27FC236}">
                <a16:creationId xmlns:a16="http://schemas.microsoft.com/office/drawing/2014/main" id="{36161017-4E4B-8CE8-4B92-823E50D04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050" y="2871788"/>
            <a:ext cx="287655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5" name="Picture 2">
            <a:extLst>
              <a:ext uri="{FF2B5EF4-FFF2-40B4-BE49-F238E27FC236}">
                <a16:creationId xmlns:a16="http://schemas.microsoft.com/office/drawing/2014/main" id="{3A80D53C-5F26-1D4E-59C3-E4D7F4869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7" t="18283" r="12579" b="11806"/>
          <a:stretch>
            <a:fillRect/>
          </a:stretch>
        </p:blipFill>
        <p:spPr bwMode="auto">
          <a:xfrm>
            <a:off x="5313363" y="5951538"/>
            <a:ext cx="128428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6" name="Picture 13">
            <a:extLst>
              <a:ext uri="{FF2B5EF4-FFF2-40B4-BE49-F238E27FC236}">
                <a16:creationId xmlns:a16="http://schemas.microsoft.com/office/drawing/2014/main" id="{DD460D8F-2021-C235-1DC5-8C210875A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0" t="10191" r="15504"/>
          <a:stretch>
            <a:fillRect/>
          </a:stretch>
        </p:blipFill>
        <p:spPr bwMode="auto">
          <a:xfrm>
            <a:off x="5373688" y="1841500"/>
            <a:ext cx="1223962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7" name="Slide Number Placeholder 16">
            <a:extLst>
              <a:ext uri="{FF2B5EF4-FFF2-40B4-BE49-F238E27FC236}">
                <a16:creationId xmlns:a16="http://schemas.microsoft.com/office/drawing/2014/main" id="{A01B22F6-6FF6-08A1-F3E0-58374770C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08547D8-1965-4028-ADB9-8A3DB7BBFE67}" type="slidenum">
              <a:rPr lang="en-US" altLang="en-US">
                <a:latin typeface="Aptos" panose="020B0004020202020204" pitchFamily="34" charset="0"/>
              </a:rPr>
              <a:pPr/>
              <a:t>67</a:t>
            </a:fld>
            <a:endParaRPr lang="en-US" altLang="en-US">
              <a:latin typeface="Aptos" panose="020B0004020202020204" pitchFamily="34" charset="0"/>
            </a:endParaRPr>
          </a:p>
        </p:txBody>
      </p:sp>
      <p:sp>
        <p:nvSpPr>
          <p:cNvPr id="93198" name="TextBox 3">
            <a:extLst>
              <a:ext uri="{FF2B5EF4-FFF2-40B4-BE49-F238E27FC236}">
                <a16:creationId xmlns:a16="http://schemas.microsoft.com/office/drawing/2014/main" id="{FDB73F4B-5349-9465-332F-5B7182DEE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7425" y="1322388"/>
            <a:ext cx="2284413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2400" b="1" dirty="0">
                <a:solidFill>
                  <a:schemeClr val="accent4"/>
                </a:solidFill>
                <a:latin typeface="+mj-lt"/>
                <a:sym typeface="Roboto" panose="02000000000000000000" pitchFamily="2" charset="0"/>
              </a:rPr>
              <a:t>Bracket Options</a:t>
            </a:r>
          </a:p>
        </p:txBody>
      </p:sp>
      <p:sp>
        <p:nvSpPr>
          <p:cNvPr id="70669" name="Title 1">
            <a:extLst>
              <a:ext uri="{FF2B5EF4-FFF2-40B4-BE49-F238E27FC236}">
                <a16:creationId xmlns:a16="http://schemas.microsoft.com/office/drawing/2014/main" id="{75E4B06B-0E80-D330-C149-F62AA98DE131}"/>
              </a:ext>
            </a:extLst>
          </p:cNvPr>
          <p:cNvSpPr txBox="1">
            <a:spLocks/>
          </p:cNvSpPr>
          <p:nvPr/>
        </p:nvSpPr>
        <p:spPr bwMode="auto">
          <a:xfrm>
            <a:off x="-11113" y="331788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 dirty="0">
                <a:solidFill>
                  <a:schemeClr val="tx2"/>
                </a:solidFill>
                <a:latin typeface="Agency FB" panose="020B0503020202020204" pitchFamily="34" charset="0"/>
              </a:rPr>
              <a:t>FUSION</a:t>
            </a:r>
            <a:r>
              <a:rPr lang="en-US" altLang="en-US" sz="4000" dirty="0">
                <a:latin typeface="Agency FB" panose="020B0503020202020204" pitchFamily="34" charset="0"/>
              </a:rPr>
              <a:t>SERIES</a:t>
            </a:r>
            <a:br>
              <a:rPr lang="en-US" altLang="en-US" sz="4400" dirty="0">
                <a:latin typeface="Aptos Display" panose="020B0004020202020204" pitchFamily="34" charset="0"/>
              </a:rPr>
            </a:br>
            <a:r>
              <a:rPr lang="en-US" altLang="en-US" sz="1600" b="1" dirty="0">
                <a:latin typeface="Agency FB" panose="020B0503020202020204" pitchFamily="34" charset="0"/>
              </a:rPr>
              <a:t>Rugged Day &amp; Night Driver Vision Enhancer and Electro-Optic Tracker </a:t>
            </a:r>
            <a:endParaRPr lang="en-US" altLang="en-US" sz="4400" b="1" dirty="0">
              <a:latin typeface="Agency FB" panose="020B0503020202020204" pitchFamily="34" charset="0"/>
            </a:endParaRPr>
          </a:p>
        </p:txBody>
      </p:sp>
      <p:sp>
        <p:nvSpPr>
          <p:cNvPr id="4" name="Google Shape;152;p27">
            <a:extLst>
              <a:ext uri="{FF2B5EF4-FFF2-40B4-BE49-F238E27FC236}">
                <a16:creationId xmlns:a16="http://schemas.microsoft.com/office/drawing/2014/main" id="{0B1727A0-E6D7-D0DC-53B1-9953556BAF30}"/>
              </a:ext>
            </a:extLst>
          </p:cNvPr>
          <p:cNvSpPr txBox="1"/>
          <p:nvPr/>
        </p:nvSpPr>
        <p:spPr>
          <a:xfrm>
            <a:off x="206375" y="5508625"/>
            <a:ext cx="5233988" cy="382588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190x187x120 </a:t>
            </a:r>
            <a:endParaRPr lang="en-US" sz="1400" dirty="0">
              <a:solidFill>
                <a:schemeClr val="accent4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>
            <a:extLst>
              <a:ext uri="{FF2B5EF4-FFF2-40B4-BE49-F238E27FC236}">
                <a16:creationId xmlns:a16="http://schemas.microsoft.com/office/drawing/2014/main" id="{073C9343-5EFB-0CE9-9B48-2F5FB7459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12"/>
          <a:stretch>
            <a:fillRect/>
          </a:stretch>
        </p:blipFill>
        <p:spPr bwMode="auto">
          <a:xfrm>
            <a:off x="0" y="0"/>
            <a:ext cx="6858000" cy="991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94B3F71-5C24-0B1C-90B7-7BFC4CF18AED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chemeClr val="dk1">
              <a:alpha val="4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x-none" dirty="0"/>
          </a:p>
        </p:txBody>
      </p:sp>
      <p:sp>
        <p:nvSpPr>
          <p:cNvPr id="2" name="Text 16">
            <a:extLst>
              <a:ext uri="{FF2B5EF4-FFF2-40B4-BE49-F238E27FC236}">
                <a16:creationId xmlns:a16="http://schemas.microsoft.com/office/drawing/2014/main" id="{1C8255F0-5770-FC6C-40B2-77D9604353BF}"/>
              </a:ext>
            </a:extLst>
          </p:cNvPr>
          <p:cNvSpPr/>
          <p:nvPr/>
        </p:nvSpPr>
        <p:spPr>
          <a:xfrm>
            <a:off x="1758950" y="4079875"/>
            <a:ext cx="4811713" cy="288925"/>
          </a:xfrm>
          <a:prstGeom prst="rect">
            <a:avLst/>
          </a:prstGeom>
          <a:noFill/>
          <a:ln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16" kern="0" spc="36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rebuchet MS" pitchFamily="34" charset="-122"/>
                <a:cs typeface="Trebuchet MS" pitchFamily="34" charset="-120"/>
              </a:rPr>
              <a:t>EX-SIGHT ADVANCED ELECTRO-OPTICS</a:t>
            </a:r>
            <a:endParaRPr lang="en-US" sz="816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71685" name="Title 3">
            <a:extLst>
              <a:ext uri="{FF2B5EF4-FFF2-40B4-BE49-F238E27FC236}">
                <a16:creationId xmlns:a16="http://schemas.microsoft.com/office/drawing/2014/main" id="{483F1741-F9BE-94E7-D7A5-DAB27904CC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88" y="4368800"/>
            <a:ext cx="6369050" cy="1003300"/>
          </a:xfrm>
        </p:spPr>
        <p:txBody>
          <a:bodyPr/>
          <a:lstStyle/>
          <a:p>
            <a:r>
              <a:rPr lang="en-US" altLang="en-US" b="1">
                <a:solidFill>
                  <a:schemeClr val="tx2"/>
                </a:solidFill>
                <a:latin typeface="Agency FB" panose="020B0503020202020204" pitchFamily="34" charset="0"/>
              </a:rPr>
              <a:t>xEye</a:t>
            </a:r>
            <a:r>
              <a:rPr lang="en-US" altLang="en-US" b="1">
                <a:latin typeface="Agency FB" panose="020B0503020202020204" pitchFamily="34" charset="0"/>
              </a:rPr>
              <a:t>SERIES</a:t>
            </a:r>
            <a:br>
              <a:rPr lang="en-US" altLang="en-US"/>
            </a:br>
            <a:r>
              <a:rPr lang="en-US" altLang="en-US" sz="2000" b="1">
                <a:latin typeface="Agency FB" panose="020B0503020202020204" pitchFamily="34" charset="0"/>
              </a:rPr>
              <a:t>Rugged LWIR/Low Light Electro-Optic Sensor</a:t>
            </a:r>
            <a:endParaRPr lang="en-US" altLang="en-US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D231060-1DBE-80EF-6FFD-AA6B83E0F4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50336"/>
              </p:ext>
            </p:extLst>
          </p:nvPr>
        </p:nvGraphicFramePr>
        <p:xfrm>
          <a:off x="244475" y="2259605"/>
          <a:ext cx="6357939" cy="6657085"/>
        </p:xfrm>
        <a:graphic>
          <a:graphicData uri="http://schemas.openxmlformats.org/drawingml/2006/table">
            <a:tbl>
              <a:tblPr/>
              <a:tblGrid>
                <a:gridCol w="852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2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3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77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852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241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21477">
                <a:tc>
                  <a:txBody>
                    <a:bodyPr/>
                    <a:lstStyle/>
                    <a:p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MODEL</a:t>
                      </a:r>
                      <a:endParaRPr lang="en-US" sz="1000" dirty="0">
                        <a:latin typeface="+mj-lt"/>
                      </a:endParaRPr>
                    </a:p>
                  </a:txBody>
                  <a:tcPr marL="82968" marR="82968" marT="82677" marB="82677" anchor="b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xEye</a:t>
                      </a:r>
                      <a:r>
                        <a:rPr kumimoji="0" lang="he-I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-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N Day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 Light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xEye</a:t>
                      </a:r>
                      <a:r>
                        <a:rPr kumimoji="0" lang="he-IL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-</a:t>
                      </a: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N LWIR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 Light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xEye</a:t>
                      </a:r>
                      <a:r>
                        <a:rPr kumimoji="0" lang="he-IL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-</a:t>
                      </a:r>
                      <a:r>
                        <a:rPr kumimoji="0" 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N LWIR</a:t>
                      </a:r>
                      <a:endParaRPr kumimoji="0" 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 Light" pitchFamily="2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xEye</a:t>
                      </a:r>
                      <a:r>
                        <a:rPr kumimoji="0" lang="he-I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-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Z Day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 Light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 Light" pitchFamily="2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xEye-Z LWIR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 Light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 Black" pitchFamily="2" charset="0"/>
                        </a:rPr>
                        <a:t>xEye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40">
                <a:tc rowSpan="4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SENSOR</a:t>
                      </a:r>
                    </a:p>
                  </a:txBody>
                  <a:tcPr marL="82968" marR="82968" marT="82677" marB="82677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</a:t>
                      </a:r>
                      <a:endParaRPr kumimoji="0" 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UNCOOLED LWIR</a:t>
                      </a:r>
                      <a:endParaRPr kumimoji="0" 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UNCOOLED LWIR 12 </a:t>
                      </a:r>
                      <a:r>
                        <a:rPr kumimoji="0" lang="el-G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μ</a:t>
                      </a:r>
                      <a:r>
                        <a:rPr kumimoji="0" 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 </a:t>
                      </a:r>
                      <a:r>
                        <a:rPr kumimoji="0" 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640x512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LOW LIGHT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UNCOOLED LWIR </a:t>
                      </a:r>
                      <a:endParaRPr kumimoji="0" 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FULL HD </a:t>
                      </a:r>
                      <a:endParaRPr kumimoji="0" lang="he-IL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68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Up to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3840x2160 / 8MP    4K, IMX678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12 </a:t>
                      </a:r>
                      <a:r>
                        <a:rPr kumimoji="0" lang="el-G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μ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m 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640x512</a:t>
                      </a:r>
                      <a:endParaRPr lang="en-US" sz="900" dirty="0"/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2560x1440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x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mm-1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mm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12 </a:t>
                      </a:r>
                      <a:r>
                        <a:rPr kumimoji="0" lang="el-G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μ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m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1280x1024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LENS 13mm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1920x1080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x36 Zoom 4 mm</a:t>
                      </a:r>
                      <a:endParaRPr kumimoji="0" lang="he-IL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+mn-cs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2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0" lang="en-U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LOW LIGHT</a:t>
                      </a:r>
                      <a:endParaRPr lang="en-US" sz="800" b="1" dirty="0">
                        <a:solidFill>
                          <a:schemeClr val="tx2"/>
                        </a:solidFill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000" b="1" dirty="0">
                        <a:solidFill>
                          <a:schemeClr val="tx2"/>
                        </a:solidFill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UNCOOLED LWIR 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68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2048x1536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x30 Zoom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5,5mm-162mm</a:t>
                      </a:r>
                      <a:endParaRPr lang="en-US" sz="900" dirty="0"/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lang="en-US" sz="900" dirty="0"/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12 </a:t>
                      </a:r>
                      <a:r>
                        <a:rPr kumimoji="0" lang="el-G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μ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m 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1280x1024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Arial" pitchFamily="34" charset="0"/>
                        </a:rPr>
                        <a:t>LENS 9,8mm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7905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FOV</a:t>
                      </a:r>
                    </a:p>
                  </a:txBody>
                  <a:tcPr marL="82968" marR="82968" marT="82677" marB="82677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LOW LIGHT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 (4mm)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(H) 93.1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(V) 49.6° (D)110.8°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FOV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(5.8mm)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69.4° x57.3°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FOV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(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5.8mm)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69.4° x57.3°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(4mm)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88.4° x74.3°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LOW LIGHT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FOV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(4,25-170mm)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FOV 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73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,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8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° to 2,</a:t>
                      </a:r>
                      <a:r>
                        <a:rPr kumimoji="0" lang="he-I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16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LWIR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FOV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(13mm)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69.4° x 57.3°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LOW LIGHT </a:t>
                      </a: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(4mm)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H-FOV 90°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V-FOV </a:t>
                      </a:r>
                      <a:r>
                        <a:rPr lang="he-IL" sz="900" dirty="0">
                          <a:latin typeface="+mj-lt"/>
                        </a:rPr>
                        <a:t>4</a:t>
                      </a:r>
                      <a:r>
                        <a:rPr lang="en-US" sz="900" dirty="0">
                          <a:latin typeface="+mj-lt"/>
                        </a:rPr>
                        <a:t>6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° </a:t>
                      </a:r>
                      <a:endParaRPr kumimoji="0" lang="he-IL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84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LOW LIGHT </a:t>
                      </a: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(5 mm)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(H)57.1° (V)30.4°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(D) 66.3°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LWIR</a:t>
                      </a: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 FOV </a:t>
                      </a: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(4mm)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88.4° x74.3°</a:t>
                      </a:r>
                      <a:endParaRPr kumimoji="0" lang="en-US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LOW LIGHT </a:t>
                      </a: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FOV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(5,5-162mm)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FOV 46,5° to 2,2°</a:t>
                      </a:r>
                      <a:endParaRPr kumimoji="0" lang="en-US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  <a:sym typeface="Roboto" pitchFamily="2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LWIR</a:t>
                      </a:r>
                      <a:r>
                        <a:rPr kumimoji="0" lang="en-US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</a:rPr>
                        <a:t> FOV (9,8mm)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itchFamily="34" charset="0"/>
                          <a:sym typeface="Roboto" pitchFamily="2" charset="0"/>
                        </a:rPr>
                        <a:t>FOV 90° x 70°</a:t>
                      </a:r>
                      <a:endParaRPr lang="en-US" sz="900" dirty="0"/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POWER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9-36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VDC &lt;2W MAX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552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OPERATING</a:t>
                      </a: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 </a:t>
                      </a: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TEMP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-20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°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 to +80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°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DIMENSIONS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90x90x144 (mm)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100x100x181 (mm)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62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x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62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x</a:t>
                      </a:r>
                      <a:r>
                        <a:rPr kumimoji="0" lang="he-I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85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 (mm)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INTERFACE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ETHERNET INTERFACE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CONNECTOR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Hermetic Stainless Steel  D38999/23YB35PN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 WEIGHT (Kg)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1.2  kg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1.3  kg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1.4 kg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0.38 Kg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SEALING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Nitrogen Purged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NONE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586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 RATE</a:t>
                      </a:r>
                    </a:p>
                  </a:txBody>
                  <a:tcPr marL="82968" marR="82968" marT="82677" marB="82677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IP67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9" marR="82959" marT="80706" marB="80706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65" marR="82965" marT="59403" marB="5940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IP66</a:t>
                      </a:r>
                    </a:p>
                  </a:txBody>
                  <a:tcPr marL="82968" marR="82968" marT="82677" marB="82677" horzOverflow="overflow">
                    <a:lnL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72787" name="Slide Number Placeholder 3">
            <a:extLst>
              <a:ext uri="{FF2B5EF4-FFF2-40B4-BE49-F238E27FC236}">
                <a16:creationId xmlns:a16="http://schemas.microsoft.com/office/drawing/2014/main" id="{3BEBDB6C-F7C9-7CB7-0136-91CE7BC38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3205163" y="8842375"/>
            <a:ext cx="519112" cy="696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8D4C947-45FF-4F32-9875-E05FCC80D661}" type="slidenum">
              <a:rPr lang="en-US" altLang="en-US">
                <a:latin typeface="Aptos" panose="020B0004020202020204" pitchFamily="34" charset="0"/>
              </a:rPr>
              <a:pPr/>
              <a:t>69</a:t>
            </a:fld>
            <a:endParaRPr lang="en-US" altLang="en-US">
              <a:latin typeface="Aptos" panose="020B0004020202020204" pitchFamily="34" charset="0"/>
            </a:endParaRPr>
          </a:p>
        </p:txBody>
      </p:sp>
      <p:grpSp>
        <p:nvGrpSpPr>
          <p:cNvPr id="72788" name="Group 3">
            <a:extLst>
              <a:ext uri="{FF2B5EF4-FFF2-40B4-BE49-F238E27FC236}">
                <a16:creationId xmlns:a16="http://schemas.microsoft.com/office/drawing/2014/main" id="{E7619B60-C70C-98D2-58E1-8F3A64B973D0}"/>
              </a:ext>
            </a:extLst>
          </p:cNvPr>
          <p:cNvGrpSpPr>
            <a:grpSpLocks/>
          </p:cNvGrpSpPr>
          <p:nvPr/>
        </p:nvGrpSpPr>
        <p:grpSpPr bwMode="auto">
          <a:xfrm>
            <a:off x="1209675" y="1438867"/>
            <a:ext cx="5164138" cy="708025"/>
            <a:chOff x="1184275" y="2365375"/>
            <a:chExt cx="5376863" cy="815975"/>
          </a:xfrm>
        </p:grpSpPr>
        <p:pic>
          <p:nvPicPr>
            <p:cNvPr id="72791" name="Picture 2">
              <a:extLst>
                <a:ext uri="{FF2B5EF4-FFF2-40B4-BE49-F238E27FC236}">
                  <a16:creationId xmlns:a16="http://schemas.microsoft.com/office/drawing/2014/main" id="{CB3C6833-ED61-3D01-6951-DD1C34DCC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64" t="12744" r="30186" b="24930"/>
            <a:stretch>
              <a:fillRect/>
            </a:stretch>
          </p:blipFill>
          <p:spPr bwMode="auto">
            <a:xfrm>
              <a:off x="1184275" y="2413000"/>
              <a:ext cx="76041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92" name="Picture 4">
              <a:extLst>
                <a:ext uri="{FF2B5EF4-FFF2-40B4-BE49-F238E27FC236}">
                  <a16:creationId xmlns:a16="http://schemas.microsoft.com/office/drawing/2014/main" id="{A6B1F1DE-80BC-76D6-6941-463CF799C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26" t="11057" r="34589" b="14369"/>
            <a:stretch>
              <a:fillRect/>
            </a:stretch>
          </p:blipFill>
          <p:spPr bwMode="auto">
            <a:xfrm>
              <a:off x="5980113" y="2657475"/>
              <a:ext cx="581025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93" name="Picture 3">
              <a:extLst>
                <a:ext uri="{FF2B5EF4-FFF2-40B4-BE49-F238E27FC236}">
                  <a16:creationId xmlns:a16="http://schemas.microsoft.com/office/drawing/2014/main" id="{26A5AA1E-05D9-9AE0-BD35-32F049C83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288" t="2101" r="21600" b="31673"/>
            <a:stretch>
              <a:fillRect/>
            </a:stretch>
          </p:blipFill>
          <p:spPr bwMode="auto">
            <a:xfrm>
              <a:off x="3429000" y="2365375"/>
              <a:ext cx="950913" cy="812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94" name="Picture 5">
              <a:extLst>
                <a:ext uri="{FF2B5EF4-FFF2-40B4-BE49-F238E27FC236}">
                  <a16:creationId xmlns:a16="http://schemas.microsoft.com/office/drawing/2014/main" id="{EF5E6168-35A7-FF2F-C869-F6C551E7D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64" t="12744" r="30186" b="24930"/>
            <a:stretch>
              <a:fillRect/>
            </a:stretch>
          </p:blipFill>
          <p:spPr bwMode="auto">
            <a:xfrm>
              <a:off x="2276475" y="2413000"/>
              <a:ext cx="7588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95" name="Picture 9">
              <a:extLst>
                <a:ext uri="{FF2B5EF4-FFF2-40B4-BE49-F238E27FC236}">
                  <a16:creationId xmlns:a16="http://schemas.microsoft.com/office/drawing/2014/main" id="{1E851D9E-E739-A550-4877-CEA04A3C1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288" t="5991" r="21600" b="31673"/>
            <a:stretch>
              <a:fillRect/>
            </a:stretch>
          </p:blipFill>
          <p:spPr bwMode="auto">
            <a:xfrm>
              <a:off x="4746625" y="2413000"/>
              <a:ext cx="95091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2789" name="Slide Number Placeholder 3">
            <a:extLst>
              <a:ext uri="{FF2B5EF4-FFF2-40B4-BE49-F238E27FC236}">
                <a16:creationId xmlns:a16="http://schemas.microsoft.com/office/drawing/2014/main" id="{7079899B-7445-5E9C-B8D9-6861C94D13E8}"/>
              </a:ext>
            </a:extLst>
          </p:cNvPr>
          <p:cNvSpPr txBox="1">
            <a:spLocks/>
          </p:cNvSpPr>
          <p:nvPr/>
        </p:nvSpPr>
        <p:spPr bwMode="auto">
          <a:xfrm>
            <a:off x="6205538" y="9064625"/>
            <a:ext cx="5175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594E0DF-33C3-45AB-899B-908E95E33636}" type="slidenum">
              <a:rPr lang="en-US" altLang="en-US" sz="900">
                <a:latin typeface="Aptos" panose="020B0004020202020204" pitchFamily="34" charset="0"/>
              </a:rPr>
              <a:pPr algn="r" eaLnBrk="1" hangingPunct="1"/>
              <a:t>69</a:t>
            </a:fld>
            <a:endParaRPr lang="en-US" altLang="en-US" sz="900">
              <a:latin typeface="Aptos" panose="020B0004020202020204" pitchFamily="34" charset="0"/>
            </a:endParaRPr>
          </a:p>
        </p:txBody>
      </p:sp>
      <p:sp>
        <p:nvSpPr>
          <p:cNvPr id="72790" name="Title 1">
            <a:extLst>
              <a:ext uri="{FF2B5EF4-FFF2-40B4-BE49-F238E27FC236}">
                <a16:creationId xmlns:a16="http://schemas.microsoft.com/office/drawing/2014/main" id="{580ED500-7463-A35D-FED4-57D49CE8257D}"/>
              </a:ext>
            </a:extLst>
          </p:cNvPr>
          <p:cNvSpPr txBox="1">
            <a:spLocks/>
          </p:cNvSpPr>
          <p:nvPr/>
        </p:nvSpPr>
        <p:spPr bwMode="auto">
          <a:xfrm>
            <a:off x="25400" y="283112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 dirty="0" err="1">
                <a:solidFill>
                  <a:schemeClr val="tx2"/>
                </a:solidFill>
                <a:latin typeface="Agency FB" panose="020B0503020202020204" pitchFamily="34" charset="0"/>
              </a:rPr>
              <a:t>xEye</a:t>
            </a:r>
            <a:r>
              <a:rPr lang="en-US" altLang="en-US" sz="4000" dirty="0" err="1">
                <a:latin typeface="Agency FB" panose="020B0503020202020204" pitchFamily="34" charset="0"/>
              </a:rPr>
              <a:t>SERIES</a:t>
            </a:r>
            <a:br>
              <a:rPr lang="en-US" altLang="en-US" dirty="0">
                <a:latin typeface="Aptos Display" panose="020B0004020202020204" pitchFamily="34" charset="0"/>
              </a:rPr>
            </a:br>
            <a:r>
              <a:rPr lang="en-US" altLang="en-US" b="1" dirty="0">
                <a:latin typeface="Agency FB" panose="020B0503020202020204" pitchFamily="34" charset="0"/>
              </a:rPr>
              <a:t>Rugged LWIR / Low Light  Electro-Optic Sensor</a:t>
            </a:r>
          </a:p>
        </p:txBody>
      </p:sp>
    </p:spTree>
  </p:cSld>
  <p:clrMapOvr>
    <a:masterClrMapping/>
  </p:clrMapOvr>
  <p:transition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C3D8165-E811-0EB6-ED46-68CDD8B79826}"/>
              </a:ext>
            </a:extLst>
          </p:cNvPr>
          <p:cNvSpPr/>
          <p:nvPr/>
        </p:nvSpPr>
        <p:spPr>
          <a:xfrm>
            <a:off x="201613" y="1520825"/>
            <a:ext cx="59610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90x90x144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1.2/1.3 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73731" name="Slide Number Placeholder 10">
            <a:extLst>
              <a:ext uri="{FF2B5EF4-FFF2-40B4-BE49-F238E27FC236}">
                <a16:creationId xmlns:a16="http://schemas.microsoft.com/office/drawing/2014/main" id="{2E4BAAD6-4860-A4E7-4250-8E9514FB2F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10AEEB2-06DC-498B-9847-EF45AB3BA72A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73732" name="Group 45">
            <a:extLst>
              <a:ext uri="{FF2B5EF4-FFF2-40B4-BE49-F238E27FC236}">
                <a16:creationId xmlns:a16="http://schemas.microsoft.com/office/drawing/2014/main" id="{C57BF538-7BF4-8A17-7E49-A2E08042C21E}"/>
              </a:ext>
            </a:extLst>
          </p:cNvPr>
          <p:cNvGrpSpPr>
            <a:grpSpLocks/>
          </p:cNvGrpSpPr>
          <p:nvPr/>
        </p:nvGrpSpPr>
        <p:grpSpPr bwMode="auto">
          <a:xfrm>
            <a:off x="3932238" y="2330450"/>
            <a:ext cx="2424112" cy="2767013"/>
            <a:chOff x="4377942" y="1544489"/>
            <a:chExt cx="2195201" cy="2604850"/>
          </a:xfrm>
        </p:grpSpPr>
        <p:pic>
          <p:nvPicPr>
            <p:cNvPr id="73746" name="Picture 4">
              <a:extLst>
                <a:ext uri="{FF2B5EF4-FFF2-40B4-BE49-F238E27FC236}">
                  <a16:creationId xmlns:a16="http://schemas.microsoft.com/office/drawing/2014/main" id="{926D4515-8A59-97EA-258F-898F28A1A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806"/>
            <a:stretch>
              <a:fillRect/>
            </a:stretch>
          </p:blipFill>
          <p:spPr bwMode="auto">
            <a:xfrm>
              <a:off x="4377942" y="2354893"/>
              <a:ext cx="2195201" cy="1794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D3A1406-77C3-9E10-1812-7F6997AD922B}"/>
                </a:ext>
              </a:extLst>
            </p:cNvPr>
            <p:cNvCxnSpPr>
              <a:cxnSpLocks/>
            </p:cNvCxnSpPr>
            <p:nvPr/>
          </p:nvCxnSpPr>
          <p:spPr>
            <a:xfrm>
              <a:off x="4832221" y="1828437"/>
              <a:ext cx="0" cy="53651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99EA4F3-D74F-5C48-C495-49BB9458EFC0}"/>
                </a:ext>
              </a:extLst>
            </p:cNvPr>
            <p:cNvCxnSpPr>
              <a:cxnSpLocks/>
            </p:cNvCxnSpPr>
            <p:nvPr/>
          </p:nvCxnSpPr>
          <p:spPr>
            <a:xfrm>
              <a:off x="6261186" y="1838899"/>
              <a:ext cx="0" cy="53501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F2F79D8D-73BD-3A94-3A11-86165ED9E7D1}"/>
                </a:ext>
              </a:extLst>
            </p:cNvPr>
            <p:cNvCxnSpPr>
              <a:cxnSpLocks/>
            </p:cNvCxnSpPr>
            <p:nvPr/>
          </p:nvCxnSpPr>
          <p:spPr>
            <a:xfrm>
              <a:off x="4832221" y="1838899"/>
              <a:ext cx="1428965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92955AF-6E7E-1B24-BC82-303429CF2C04}"/>
                </a:ext>
              </a:extLst>
            </p:cNvPr>
            <p:cNvSpPr txBox="1"/>
            <p:nvPr/>
          </p:nvSpPr>
          <p:spPr>
            <a:xfrm>
              <a:off x="5333940" y="1544489"/>
              <a:ext cx="552035" cy="31084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33" dirty="0">
                  <a:latin typeface="+mn-lt"/>
                  <a:cs typeface="+mn-cs"/>
                </a:rPr>
                <a:t>90</a:t>
              </a:r>
            </a:p>
          </p:txBody>
        </p:sp>
      </p:grpSp>
      <p:grpSp>
        <p:nvGrpSpPr>
          <p:cNvPr id="73733" name="Group 46">
            <a:extLst>
              <a:ext uri="{FF2B5EF4-FFF2-40B4-BE49-F238E27FC236}">
                <a16:creationId xmlns:a16="http://schemas.microsoft.com/office/drawing/2014/main" id="{3D0130D4-9679-707C-EABA-6623CBEF6097}"/>
              </a:ext>
            </a:extLst>
          </p:cNvPr>
          <p:cNvGrpSpPr>
            <a:grpSpLocks/>
          </p:cNvGrpSpPr>
          <p:nvPr/>
        </p:nvGrpSpPr>
        <p:grpSpPr bwMode="auto">
          <a:xfrm>
            <a:off x="201613" y="2489200"/>
            <a:ext cx="3630612" cy="2841625"/>
            <a:chOff x="381670" y="1698378"/>
            <a:chExt cx="3398167" cy="2791303"/>
          </a:xfrm>
        </p:grpSpPr>
        <p:pic>
          <p:nvPicPr>
            <p:cNvPr id="73737" name="Picture 2">
              <a:extLst>
                <a:ext uri="{FF2B5EF4-FFF2-40B4-BE49-F238E27FC236}">
                  <a16:creationId xmlns:a16="http://schemas.microsoft.com/office/drawing/2014/main" id="{68B13443-3859-87DC-7D47-FC4BC87203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33" r="38733"/>
            <a:stretch>
              <a:fillRect/>
            </a:stretch>
          </p:blipFill>
          <p:spPr bwMode="auto">
            <a:xfrm>
              <a:off x="986532" y="1698378"/>
              <a:ext cx="2793305" cy="2787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BE916CF-3676-B4D4-810A-855E86BCA2F2}"/>
                </a:ext>
              </a:extLst>
            </p:cNvPr>
            <p:cNvCxnSpPr/>
            <p:nvPr/>
          </p:nvCxnSpPr>
          <p:spPr>
            <a:xfrm flipH="1">
              <a:off x="753136" y="2354880"/>
              <a:ext cx="76076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1F2ADC0-7E64-42E0-C078-8FB9328E8835}"/>
                </a:ext>
              </a:extLst>
            </p:cNvPr>
            <p:cNvCxnSpPr/>
            <p:nvPr/>
          </p:nvCxnSpPr>
          <p:spPr>
            <a:xfrm flipH="1">
              <a:off x="762051" y="3801992"/>
              <a:ext cx="76224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AB7F186-46FA-1DBE-FC6F-731042BC211C}"/>
                </a:ext>
              </a:extLst>
            </p:cNvPr>
            <p:cNvCxnSpPr>
              <a:cxnSpLocks/>
            </p:cNvCxnSpPr>
            <p:nvPr/>
          </p:nvCxnSpPr>
          <p:spPr>
            <a:xfrm>
              <a:off x="1213753" y="3391872"/>
              <a:ext cx="0" cy="7578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24A5FBC-EBAA-A681-D4AF-26CC72E7DE06}"/>
                </a:ext>
              </a:extLst>
            </p:cNvPr>
            <p:cNvCxnSpPr>
              <a:cxnSpLocks/>
            </p:cNvCxnSpPr>
            <p:nvPr/>
          </p:nvCxnSpPr>
          <p:spPr>
            <a:xfrm>
              <a:off x="3576274" y="3770804"/>
              <a:ext cx="0" cy="37893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9A0D40C8-0373-0F9B-B6B4-489C46A5D33B}"/>
                </a:ext>
              </a:extLst>
            </p:cNvPr>
            <p:cNvCxnSpPr>
              <a:cxnSpLocks/>
            </p:cNvCxnSpPr>
            <p:nvPr/>
          </p:nvCxnSpPr>
          <p:spPr>
            <a:xfrm>
              <a:off x="1213753" y="4120107"/>
              <a:ext cx="2358063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8975D333-8A3D-E89B-8586-CE35600478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3136" y="2354880"/>
              <a:ext cx="8915" cy="1447111"/>
            </a:xfrm>
            <a:prstGeom prst="straightConnector1">
              <a:avLst/>
            </a:prstGeom>
            <a:ln>
              <a:solidFill>
                <a:schemeClr val="bg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C9A6870-4386-B9CB-3692-B48DA5737D44}"/>
                </a:ext>
              </a:extLst>
            </p:cNvPr>
            <p:cNvSpPr txBox="1"/>
            <p:nvPr/>
          </p:nvSpPr>
          <p:spPr>
            <a:xfrm>
              <a:off x="2182535" y="4177804"/>
              <a:ext cx="836540" cy="3118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33" dirty="0">
                  <a:latin typeface="+mn-lt"/>
                  <a:cs typeface="+mn-cs"/>
                </a:rPr>
                <a:t>143.82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70B4776-C3D8-55ED-B8FE-8DCAC0A114F9}"/>
                </a:ext>
              </a:extLst>
            </p:cNvPr>
            <p:cNvSpPr txBox="1"/>
            <p:nvPr/>
          </p:nvSpPr>
          <p:spPr>
            <a:xfrm>
              <a:off x="381670" y="2905344"/>
              <a:ext cx="549769" cy="3134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33" dirty="0">
                  <a:solidFill>
                    <a:schemeClr val="bg1"/>
                  </a:solidFill>
                  <a:latin typeface="+mn-lt"/>
                  <a:cs typeface="+mn-cs"/>
                </a:rPr>
                <a:t>90</a:t>
              </a:r>
            </a:p>
          </p:txBody>
        </p:sp>
      </p:grpSp>
      <p:pic>
        <p:nvPicPr>
          <p:cNvPr id="73734" name="Picture 42">
            <a:extLst>
              <a:ext uri="{FF2B5EF4-FFF2-40B4-BE49-F238E27FC236}">
                <a16:creationId xmlns:a16="http://schemas.microsoft.com/office/drawing/2014/main" id="{9938863A-9C43-144B-8C11-B5947C4783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5583238"/>
            <a:ext cx="29845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5" name="Picture 44">
            <a:extLst>
              <a:ext uri="{FF2B5EF4-FFF2-40B4-BE49-F238E27FC236}">
                <a16:creationId xmlns:a16="http://schemas.microsoft.com/office/drawing/2014/main" id="{60410BD6-F9E7-C763-9BA5-CAE4670763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5478463"/>
            <a:ext cx="3278188" cy="269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6" name="Title 1">
            <a:extLst>
              <a:ext uri="{FF2B5EF4-FFF2-40B4-BE49-F238E27FC236}">
                <a16:creationId xmlns:a16="http://schemas.microsoft.com/office/drawing/2014/main" id="{C05D76C4-B2DD-51E0-306F-F2A02273F006}"/>
              </a:ext>
            </a:extLst>
          </p:cNvPr>
          <p:cNvSpPr txBox="1">
            <a:spLocks/>
          </p:cNvSpPr>
          <p:nvPr/>
        </p:nvSpPr>
        <p:spPr bwMode="auto">
          <a:xfrm>
            <a:off x="25400" y="277813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xEye</a:t>
            </a:r>
            <a:r>
              <a:rPr lang="en-US" altLang="en-US" sz="4000">
                <a:latin typeface="Agency FB" panose="020B0503020202020204" pitchFamily="34" charset="0"/>
              </a:rPr>
              <a:t>-N</a:t>
            </a:r>
            <a:br>
              <a:rPr lang="en-US" altLang="en-US">
                <a:latin typeface="Aptos Display" panose="020B0004020202020204" pitchFamily="34" charset="0"/>
              </a:rPr>
            </a:br>
            <a:r>
              <a:rPr lang="en-US" altLang="en-US" b="1">
                <a:latin typeface="Agency FB" panose="020B0503020202020204" pitchFamily="34" charset="0"/>
              </a:rPr>
              <a:t>Rugged LWIR / Low Light  Electro-Optic Sensor</a:t>
            </a:r>
          </a:p>
        </p:txBody>
      </p:sp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C94222D-BDFE-1D5C-403D-7CCD693F6ACA}"/>
              </a:ext>
            </a:extLst>
          </p:cNvPr>
          <p:cNvSpPr/>
          <p:nvPr/>
        </p:nvSpPr>
        <p:spPr>
          <a:xfrm>
            <a:off x="206375" y="1509713"/>
            <a:ext cx="575151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119x160x133.5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2.3Kg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74755" name="Slide Number Placeholder 10">
            <a:extLst>
              <a:ext uri="{FF2B5EF4-FFF2-40B4-BE49-F238E27FC236}">
                <a16:creationId xmlns:a16="http://schemas.microsoft.com/office/drawing/2014/main" id="{786DDB84-6D08-555A-5C51-DCFB9A1B8E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C0C329B-60B9-425B-BF9F-A050D842F529}" type="slidenum">
              <a:rPr lang="en-US" altLang="en-US">
                <a:latin typeface="Aptos" panose="020B0004020202020204" pitchFamily="34" charset="0"/>
              </a:rPr>
              <a:pPr/>
              <a:t>71</a:t>
            </a:fld>
            <a:endParaRPr lang="en-US" altLang="en-US">
              <a:latin typeface="Aptos" panose="020B0004020202020204" pitchFamily="34" charset="0"/>
            </a:endParaRPr>
          </a:p>
        </p:txBody>
      </p:sp>
      <p:pic>
        <p:nvPicPr>
          <p:cNvPr id="74756" name="Picture 20">
            <a:extLst>
              <a:ext uri="{FF2B5EF4-FFF2-40B4-BE49-F238E27FC236}">
                <a16:creationId xmlns:a16="http://schemas.microsoft.com/office/drawing/2014/main" id="{63B15BC1-33A7-53F4-190D-31C459A67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0" t="4573"/>
          <a:stretch>
            <a:fillRect/>
          </a:stretch>
        </p:blipFill>
        <p:spPr bwMode="auto">
          <a:xfrm>
            <a:off x="2601913" y="6534150"/>
            <a:ext cx="2057400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7" name="Picture 21">
            <a:extLst>
              <a:ext uri="{FF2B5EF4-FFF2-40B4-BE49-F238E27FC236}">
                <a16:creationId xmlns:a16="http://schemas.microsoft.com/office/drawing/2014/main" id="{A367115A-6147-E82F-BD40-2D5E59775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3" r="11014" b="4735"/>
          <a:stretch>
            <a:fillRect/>
          </a:stretch>
        </p:blipFill>
        <p:spPr bwMode="auto">
          <a:xfrm rot="-152382">
            <a:off x="246063" y="6581775"/>
            <a:ext cx="1957387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23">
            <a:extLst>
              <a:ext uri="{FF2B5EF4-FFF2-40B4-BE49-F238E27FC236}">
                <a16:creationId xmlns:a16="http://schemas.microsoft.com/office/drawing/2014/main" id="{FF1C48BB-6E77-AC91-9A70-DE76E4553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2633663"/>
            <a:ext cx="2144712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9" name="Picture 24">
            <a:extLst>
              <a:ext uri="{FF2B5EF4-FFF2-40B4-BE49-F238E27FC236}">
                <a16:creationId xmlns:a16="http://schemas.microsoft.com/office/drawing/2014/main" id="{7D606E62-2EF5-1492-99B7-F5967259B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0"/>
          <a:stretch>
            <a:fillRect/>
          </a:stretch>
        </p:blipFill>
        <p:spPr bwMode="auto">
          <a:xfrm>
            <a:off x="436563" y="4535488"/>
            <a:ext cx="1944687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60" name="Picture 26">
            <a:extLst>
              <a:ext uri="{FF2B5EF4-FFF2-40B4-BE49-F238E27FC236}">
                <a16:creationId xmlns:a16="http://schemas.microsoft.com/office/drawing/2014/main" id="{1F47F941-6D1B-1373-CC30-BE8FD91756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88" y="2654300"/>
            <a:ext cx="2389187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EB9220D7-CE51-999B-2074-53FD98CBE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 l="27322" t="58656" r="30561"/>
          <a:stretch>
            <a:fillRect/>
          </a:stretch>
        </p:blipFill>
        <p:spPr bwMode="auto">
          <a:xfrm>
            <a:off x="4841875" y="6664325"/>
            <a:ext cx="1684338" cy="1754188"/>
          </a:xfrm>
          <a:prstGeom prst="rect">
            <a:avLst/>
          </a:prstGeom>
          <a:ln w="381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18A06317-B039-56D3-B859-2747BC01D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 l="55184" t="5092" b="55193"/>
          <a:stretch>
            <a:fillRect/>
          </a:stretch>
        </p:blipFill>
        <p:spPr bwMode="auto">
          <a:xfrm>
            <a:off x="4816475" y="4697413"/>
            <a:ext cx="1792288" cy="1685925"/>
          </a:xfrm>
          <a:prstGeom prst="rect">
            <a:avLst/>
          </a:prstGeom>
          <a:ln w="381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3">
            <a:extLst>
              <a:ext uri="{FF2B5EF4-FFF2-40B4-BE49-F238E27FC236}">
                <a16:creationId xmlns:a16="http://schemas.microsoft.com/office/drawing/2014/main" id="{3DC85D9A-FD42-7C78-D64F-6C70E47A0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 t="7943" r="56947" b="53021"/>
          <a:stretch>
            <a:fillRect/>
          </a:stretch>
        </p:blipFill>
        <p:spPr bwMode="auto">
          <a:xfrm>
            <a:off x="4802188" y="2784475"/>
            <a:ext cx="1722437" cy="1655763"/>
          </a:xfrm>
          <a:prstGeom prst="rect">
            <a:avLst/>
          </a:prstGeom>
          <a:ln w="381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4764" name="Title 1">
            <a:extLst>
              <a:ext uri="{FF2B5EF4-FFF2-40B4-BE49-F238E27FC236}">
                <a16:creationId xmlns:a16="http://schemas.microsoft.com/office/drawing/2014/main" id="{A1B4AA46-4DBB-BA80-BDD5-AEDC5A07FEEA}"/>
              </a:ext>
            </a:extLst>
          </p:cNvPr>
          <p:cNvSpPr txBox="1">
            <a:spLocks/>
          </p:cNvSpPr>
          <p:nvPr/>
        </p:nvSpPr>
        <p:spPr bwMode="auto">
          <a:xfrm>
            <a:off x="25400" y="254000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xEye</a:t>
            </a:r>
            <a:r>
              <a:rPr lang="en-US" altLang="en-US" sz="4000">
                <a:latin typeface="Agency FB" panose="020B0503020202020204" pitchFamily="34" charset="0"/>
              </a:rPr>
              <a:t>-N with Bracket</a:t>
            </a:r>
            <a:br>
              <a:rPr lang="en-US" altLang="en-US">
                <a:latin typeface="Aptos Display" panose="020B0004020202020204" pitchFamily="34" charset="0"/>
              </a:rPr>
            </a:br>
            <a:r>
              <a:rPr lang="en-US" altLang="en-US" b="1">
                <a:latin typeface="Agency FB" panose="020B0503020202020204" pitchFamily="34" charset="0"/>
              </a:rPr>
              <a:t>Rugged LWIR / Low Light  Electro-Optic Sensor</a:t>
            </a:r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071D6FF-F53A-496E-4D24-89A52C5A2B21}"/>
              </a:ext>
            </a:extLst>
          </p:cNvPr>
          <p:cNvSpPr/>
          <p:nvPr/>
        </p:nvSpPr>
        <p:spPr>
          <a:xfrm>
            <a:off x="198438" y="1519238"/>
            <a:ext cx="59610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solidFill>
                  <a:schemeClr val="accent4"/>
                </a:solidFill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100x100x181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1.4Kg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75779" name="Slide Number Placeholder 10">
            <a:extLst>
              <a:ext uri="{FF2B5EF4-FFF2-40B4-BE49-F238E27FC236}">
                <a16:creationId xmlns:a16="http://schemas.microsoft.com/office/drawing/2014/main" id="{D58DD2BA-893D-18E8-4FAF-CFE6936696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8F01C4D-ECAF-42C4-99BB-40A17FA45EE8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72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75780" name="Group 38">
            <a:extLst>
              <a:ext uri="{FF2B5EF4-FFF2-40B4-BE49-F238E27FC236}">
                <a16:creationId xmlns:a16="http://schemas.microsoft.com/office/drawing/2014/main" id="{E0489238-6024-F4A9-343A-82830B0FA305}"/>
              </a:ext>
            </a:extLst>
          </p:cNvPr>
          <p:cNvGrpSpPr>
            <a:grpSpLocks/>
          </p:cNvGrpSpPr>
          <p:nvPr/>
        </p:nvGrpSpPr>
        <p:grpSpPr bwMode="auto">
          <a:xfrm>
            <a:off x="4097338" y="2084388"/>
            <a:ext cx="2514600" cy="2870200"/>
            <a:chOff x="8010459" y="2082800"/>
            <a:chExt cx="2514600" cy="2870200"/>
          </a:xfrm>
        </p:grpSpPr>
        <p:pic>
          <p:nvPicPr>
            <p:cNvPr id="75794" name="Picture 4">
              <a:extLst>
                <a:ext uri="{FF2B5EF4-FFF2-40B4-BE49-F238E27FC236}">
                  <a16:creationId xmlns:a16="http://schemas.microsoft.com/office/drawing/2014/main" id="{8DF4E1C1-5BA3-A18F-9EE3-FC2475F03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806"/>
            <a:stretch>
              <a:fillRect/>
            </a:stretch>
          </p:blipFill>
          <p:spPr bwMode="auto">
            <a:xfrm>
              <a:off x="8010459" y="2975758"/>
              <a:ext cx="2514600" cy="1977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38B3082-3D59-461C-6A12-CE6286C5D30F}"/>
                </a:ext>
              </a:extLst>
            </p:cNvPr>
            <p:cNvCxnSpPr>
              <a:cxnSpLocks/>
            </p:cNvCxnSpPr>
            <p:nvPr/>
          </p:nvCxnSpPr>
          <p:spPr bwMode="auto">
            <a:xfrm rot="16200000" flipH="1">
              <a:off x="8149365" y="2709068"/>
              <a:ext cx="755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9406480-316D-A74F-4B39-0BF55E262C1D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767821" y="2700337"/>
              <a:ext cx="79375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F7DACB4A-AE64-613E-DC40-2D03E72174D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550209" y="2405062"/>
              <a:ext cx="1604962" cy="793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A88DDB4B-F714-96B6-F132-B3522EA5BDA6}"/>
                </a:ext>
              </a:extLst>
            </p:cNvPr>
            <p:cNvSpPr txBox="1"/>
            <p:nvPr/>
          </p:nvSpPr>
          <p:spPr bwMode="auto">
            <a:xfrm>
              <a:off x="9105834" y="2082800"/>
              <a:ext cx="631825" cy="3429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33" dirty="0">
                  <a:latin typeface="+mn-lt"/>
                  <a:cs typeface="+mn-cs"/>
                </a:rPr>
                <a:t>100</a:t>
              </a:r>
            </a:p>
          </p:txBody>
        </p:sp>
      </p:grpSp>
      <p:grpSp>
        <p:nvGrpSpPr>
          <p:cNvPr id="75781" name="Group 24">
            <a:extLst>
              <a:ext uri="{FF2B5EF4-FFF2-40B4-BE49-F238E27FC236}">
                <a16:creationId xmlns:a16="http://schemas.microsoft.com/office/drawing/2014/main" id="{FE99FA4A-4D1D-C9B3-EE4A-7553DA8DEE29}"/>
              </a:ext>
            </a:extLst>
          </p:cNvPr>
          <p:cNvGrpSpPr>
            <a:grpSpLocks/>
          </p:cNvGrpSpPr>
          <p:nvPr/>
        </p:nvGrpSpPr>
        <p:grpSpPr bwMode="auto">
          <a:xfrm>
            <a:off x="153988" y="2305050"/>
            <a:ext cx="3833812" cy="2970213"/>
            <a:chOff x="-6982203" y="2088905"/>
            <a:chExt cx="3967966" cy="3074987"/>
          </a:xfrm>
        </p:grpSpPr>
        <p:pic>
          <p:nvPicPr>
            <p:cNvPr id="75785" name="Picture 2">
              <a:extLst>
                <a:ext uri="{FF2B5EF4-FFF2-40B4-BE49-F238E27FC236}">
                  <a16:creationId xmlns:a16="http://schemas.microsoft.com/office/drawing/2014/main" id="{46BDD869-7ED3-794D-E97A-1DED36D94E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33" r="38733"/>
            <a:stretch>
              <a:fillRect/>
            </a:stretch>
          </p:blipFill>
          <p:spPr bwMode="auto">
            <a:xfrm>
              <a:off x="-6213927" y="2088905"/>
              <a:ext cx="3199690" cy="3070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F02FD3B-A393-C422-6256-8ABA4F901CB0}"/>
                </a:ext>
              </a:extLst>
            </p:cNvPr>
            <p:cNvCxnSpPr/>
            <p:nvPr/>
          </p:nvCxnSpPr>
          <p:spPr bwMode="auto">
            <a:xfrm flipH="1">
              <a:off x="-6481073" y="2812045"/>
              <a:ext cx="87081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C8DEFF3-C3AD-4CD9-D946-1142715D6C62}"/>
                </a:ext>
              </a:extLst>
            </p:cNvPr>
            <p:cNvCxnSpPr/>
            <p:nvPr/>
          </p:nvCxnSpPr>
          <p:spPr bwMode="auto">
            <a:xfrm flipH="1">
              <a:off x="-6471215" y="4406238"/>
              <a:ext cx="8724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DD61963-D251-06D2-4F6F-7D8AC381C26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-5953654" y="3954277"/>
              <a:ext cx="0" cy="8348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27FA694-2AE4-E961-A579-825DE2C715A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-3247550" y="4371726"/>
              <a:ext cx="0" cy="41744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71A1FC1A-AB6B-271B-46EE-A986D6EEB3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-5953654" y="4757947"/>
              <a:ext cx="2701175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114BCDB4-467A-C0E1-B028-C4820A664D7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-6481073" y="2812045"/>
              <a:ext cx="9858" cy="1594194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AF90745-FAFE-DB1D-0722-D2213256C505}"/>
                </a:ext>
              </a:extLst>
            </p:cNvPr>
            <p:cNvSpPr txBox="1"/>
            <p:nvPr/>
          </p:nvSpPr>
          <p:spPr bwMode="auto">
            <a:xfrm>
              <a:off x="-4844595" y="4820400"/>
              <a:ext cx="959541" cy="3434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33" dirty="0">
                  <a:latin typeface="+mn-lt"/>
                  <a:cs typeface="+mn-cs"/>
                </a:rPr>
                <a:t>180.6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F18FF48-92FD-AB14-1069-0A3381A7376D}"/>
                </a:ext>
              </a:extLst>
            </p:cNvPr>
            <p:cNvSpPr txBox="1"/>
            <p:nvPr/>
          </p:nvSpPr>
          <p:spPr bwMode="auto">
            <a:xfrm>
              <a:off x="-6982203" y="3418496"/>
              <a:ext cx="630931" cy="3451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33" dirty="0">
                  <a:latin typeface="+mn-lt"/>
                  <a:cs typeface="+mn-cs"/>
                </a:rPr>
                <a:t>100</a:t>
              </a:r>
            </a:p>
          </p:txBody>
        </p:sp>
      </p:grpSp>
      <p:pic>
        <p:nvPicPr>
          <p:cNvPr id="75782" name="Picture 42">
            <a:extLst>
              <a:ext uri="{FF2B5EF4-FFF2-40B4-BE49-F238E27FC236}">
                <a16:creationId xmlns:a16="http://schemas.microsoft.com/office/drawing/2014/main" id="{E4BD88D0-75B0-183D-DEBC-C186C6358C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5510213"/>
            <a:ext cx="3589338" cy="298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3" name="Picture 44">
            <a:extLst>
              <a:ext uri="{FF2B5EF4-FFF2-40B4-BE49-F238E27FC236}">
                <a16:creationId xmlns:a16="http://schemas.microsoft.com/office/drawing/2014/main" id="{4C0B61CA-46C4-29D4-E308-E429D07E61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3" y="5514975"/>
            <a:ext cx="3589337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4" name="Title 1">
            <a:extLst>
              <a:ext uri="{FF2B5EF4-FFF2-40B4-BE49-F238E27FC236}">
                <a16:creationId xmlns:a16="http://schemas.microsoft.com/office/drawing/2014/main" id="{3236FBA1-DE5A-2514-8692-7E381BF8304E}"/>
              </a:ext>
            </a:extLst>
          </p:cNvPr>
          <p:cNvSpPr txBox="1">
            <a:spLocks/>
          </p:cNvSpPr>
          <p:nvPr/>
        </p:nvSpPr>
        <p:spPr bwMode="auto">
          <a:xfrm>
            <a:off x="25400" y="196850"/>
            <a:ext cx="682148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xEye</a:t>
            </a:r>
            <a:r>
              <a:rPr lang="en-US" altLang="en-US" sz="4000">
                <a:latin typeface="Agency FB" panose="020B0503020202020204" pitchFamily="34" charset="0"/>
              </a:rPr>
              <a:t>-Z</a:t>
            </a:r>
            <a:br>
              <a:rPr lang="en-US" altLang="en-US">
                <a:latin typeface="Aptos Display" panose="020B0004020202020204" pitchFamily="34" charset="0"/>
              </a:rPr>
            </a:br>
            <a:r>
              <a:rPr lang="en-US" altLang="en-US" b="1">
                <a:latin typeface="Agency FB" panose="020B0503020202020204" pitchFamily="34" charset="0"/>
              </a:rPr>
              <a:t>Rugged LWIR / Low Light  Electro-Optic Sensor</a:t>
            </a:r>
          </a:p>
        </p:txBody>
      </p:sp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5753F10-5277-8B54-D0EC-09DD97443208}"/>
              </a:ext>
            </a:extLst>
          </p:cNvPr>
          <p:cNvSpPr/>
          <p:nvPr/>
        </p:nvSpPr>
        <p:spPr>
          <a:xfrm>
            <a:off x="204788" y="2167807"/>
            <a:ext cx="59610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207x152x145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2.4Kg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76803" name="Slide Number Placeholder 10">
            <a:extLst>
              <a:ext uri="{FF2B5EF4-FFF2-40B4-BE49-F238E27FC236}">
                <a16:creationId xmlns:a16="http://schemas.microsoft.com/office/drawing/2014/main" id="{B98196B8-298A-C25F-5D8A-E3AB9246B1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21B4B26-4302-438B-8B00-B8FDCA172D36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73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76804" name="Picture 2">
            <a:extLst>
              <a:ext uri="{FF2B5EF4-FFF2-40B4-BE49-F238E27FC236}">
                <a16:creationId xmlns:a16="http://schemas.microsoft.com/office/drawing/2014/main" id="{36401B04-1566-0C89-0B79-863F16132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3300413"/>
            <a:ext cx="2695575" cy="270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5" name="Picture 3">
            <a:extLst>
              <a:ext uri="{FF2B5EF4-FFF2-40B4-BE49-F238E27FC236}">
                <a16:creationId xmlns:a16="http://schemas.microsoft.com/office/drawing/2014/main" id="{496A5905-980B-61C8-34CA-6ED4949E0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11" r="-4343"/>
          <a:stretch>
            <a:fillRect/>
          </a:stretch>
        </p:blipFill>
        <p:spPr bwMode="auto">
          <a:xfrm>
            <a:off x="2981325" y="3240088"/>
            <a:ext cx="3700463" cy="270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6" name="Picture 5">
            <a:extLst>
              <a:ext uri="{FF2B5EF4-FFF2-40B4-BE49-F238E27FC236}">
                <a16:creationId xmlns:a16="http://schemas.microsoft.com/office/drawing/2014/main" id="{1405B979-A032-6130-2884-F4559D8CD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10450" y="904875"/>
            <a:ext cx="6742112" cy="353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7" name="Title 1">
            <a:extLst>
              <a:ext uri="{FF2B5EF4-FFF2-40B4-BE49-F238E27FC236}">
                <a16:creationId xmlns:a16="http://schemas.microsoft.com/office/drawing/2014/main" id="{3CE34D89-97A4-B091-6CA7-A2652306EF8B}"/>
              </a:ext>
            </a:extLst>
          </p:cNvPr>
          <p:cNvSpPr txBox="1">
            <a:spLocks/>
          </p:cNvSpPr>
          <p:nvPr/>
        </p:nvSpPr>
        <p:spPr bwMode="auto">
          <a:xfrm>
            <a:off x="36513" y="1040682"/>
            <a:ext cx="6821487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xEye</a:t>
            </a:r>
            <a:r>
              <a:rPr lang="en-US" altLang="en-US" sz="4000">
                <a:latin typeface="Agency FB" panose="020B0503020202020204" pitchFamily="34" charset="0"/>
              </a:rPr>
              <a:t>-Z with Bracket</a:t>
            </a:r>
            <a:br>
              <a:rPr lang="en-US" altLang="en-US">
                <a:latin typeface="Aptos Display" panose="020B0004020202020204" pitchFamily="34" charset="0"/>
              </a:rPr>
            </a:br>
            <a:r>
              <a:rPr lang="en-US" altLang="en-US" b="1">
                <a:latin typeface="Agency FB" panose="020B0503020202020204" pitchFamily="34" charset="0"/>
              </a:rPr>
              <a:t>Rugged LWIR / Zoom Day Electro-Optic Sensor with Bracket </a:t>
            </a:r>
            <a:endParaRPr lang="en-US" altLang="en-US" sz="4800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4" descr="braket_xeye_0.png">
            <a:extLst>
              <a:ext uri="{FF2B5EF4-FFF2-40B4-BE49-F238E27FC236}">
                <a16:creationId xmlns:a16="http://schemas.microsoft.com/office/drawing/2014/main" id="{C3795796-2478-33BC-BD4C-FD9A45C620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513" y="5281613"/>
            <a:ext cx="164782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7" name="Picture 15" descr="xeye_01.png">
            <a:extLst>
              <a:ext uri="{FF2B5EF4-FFF2-40B4-BE49-F238E27FC236}">
                <a16:creationId xmlns:a16="http://schemas.microsoft.com/office/drawing/2014/main" id="{AAA8BF5C-A20F-E35B-E994-DEBAA4D63F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5314950"/>
            <a:ext cx="1914525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16" descr="xeye_02.png">
            <a:extLst>
              <a:ext uri="{FF2B5EF4-FFF2-40B4-BE49-F238E27FC236}">
                <a16:creationId xmlns:a16="http://schemas.microsoft.com/office/drawing/2014/main" id="{ED5544E8-24DF-4F69-ABC5-AF1694A456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2916238"/>
            <a:ext cx="243205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17" descr="xeye_03.png">
            <a:extLst>
              <a:ext uri="{FF2B5EF4-FFF2-40B4-BE49-F238E27FC236}">
                <a16:creationId xmlns:a16="http://schemas.microsoft.com/office/drawing/2014/main" id="{089091B5-D294-9763-366B-F4D75AA461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554288"/>
            <a:ext cx="2497137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Picture 20" descr="braket_xeye_0.png">
            <a:extLst>
              <a:ext uri="{FF2B5EF4-FFF2-40B4-BE49-F238E27FC236}">
                <a16:creationId xmlns:a16="http://schemas.microsoft.com/office/drawing/2014/main" id="{9F3ECB42-9525-C0D3-3FD5-7995F53E35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0" y="7035800"/>
            <a:ext cx="183515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CAD94EF-148B-2E16-619E-AFC8930EDE7C}"/>
              </a:ext>
            </a:extLst>
          </p:cNvPr>
          <p:cNvSpPr/>
          <p:nvPr/>
        </p:nvSpPr>
        <p:spPr>
          <a:xfrm>
            <a:off x="212725" y="1520825"/>
            <a:ext cx="5840413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62x62x85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352g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77832" name="Slide Number Placeholder 10">
            <a:extLst>
              <a:ext uri="{FF2B5EF4-FFF2-40B4-BE49-F238E27FC236}">
                <a16:creationId xmlns:a16="http://schemas.microsoft.com/office/drawing/2014/main" id="{058F3968-A7A0-CEEC-A281-F497721F4B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B332416-C9B0-40B0-9997-D931661AE642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74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4B43106-5580-E511-80A9-5D38929003FA}"/>
              </a:ext>
            </a:extLst>
          </p:cNvPr>
          <p:cNvGrpSpPr/>
          <p:nvPr/>
        </p:nvGrpSpPr>
        <p:grpSpPr>
          <a:xfrm>
            <a:off x="-716726" y="-539059"/>
            <a:ext cx="7996686" cy="2022227"/>
            <a:chOff x="-716726" y="-539059"/>
            <a:chExt cx="7996686" cy="2022227"/>
          </a:xfrm>
        </p:grpSpPr>
        <p:sp>
          <p:nvSpPr>
            <p:cNvPr id="3" name="Title 1">
              <a:extLst>
                <a:ext uri="{FF2B5EF4-FFF2-40B4-BE49-F238E27FC236}">
                  <a16:creationId xmlns:a16="http://schemas.microsoft.com/office/drawing/2014/main" id="{81FC0F04-F62A-D4AD-22B6-98CEA53DE45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-129126" y="-539059"/>
              <a:ext cx="6821487" cy="1639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 err="1">
                  <a:solidFill>
                    <a:schemeClr val="tx2"/>
                  </a:solidFill>
                  <a:latin typeface="Agency FB" panose="020B0503020202020204" pitchFamily="34" charset="0"/>
                </a:rPr>
                <a:t>xEye</a:t>
              </a:r>
              <a:endParaRPr lang="en-US" altLang="en-US" sz="4000" b="1" dirty="0">
                <a:latin typeface="Agency FB" panose="020B0503020202020204" pitchFamily="34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BCAB8FC-4A84-4536-D69C-5001E89A4485}"/>
                </a:ext>
              </a:extLst>
            </p:cNvPr>
            <p:cNvSpPr txBox="1"/>
            <p:nvPr/>
          </p:nvSpPr>
          <p:spPr>
            <a:xfrm>
              <a:off x="-716726" y="642938"/>
              <a:ext cx="7996686" cy="8402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hangingPunct="1">
                <a:lnSpc>
                  <a:spcPct val="90000"/>
                </a:lnSpc>
                <a:buFont typeface="Arial" panose="020B0604020202020204" pitchFamily="34" charset="0"/>
                <a:buNone/>
              </a:pPr>
              <a:r>
                <a:rPr lang="en-US" altLang="en-US" b="1" dirty="0">
                  <a:latin typeface="Agency FB" panose="020B0503020202020204" pitchFamily="34" charset="0"/>
                </a:rPr>
                <a:t>Micro Rugged  Low Light  Electro-Optic Sensor </a:t>
              </a:r>
              <a:endParaRPr lang="en-US" altLang="en-US" sz="5400" b="1" dirty="0">
                <a:latin typeface="Agency FB" panose="020B0503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3">
            <a:extLst>
              <a:ext uri="{FF2B5EF4-FFF2-40B4-BE49-F238E27FC236}">
                <a16:creationId xmlns:a16="http://schemas.microsoft.com/office/drawing/2014/main" id="{4860AD2D-E610-6B24-D604-C4696FF1C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738" y="2901950"/>
            <a:ext cx="2592387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Picture 4">
            <a:extLst>
              <a:ext uri="{FF2B5EF4-FFF2-40B4-BE49-F238E27FC236}">
                <a16:creationId xmlns:a16="http://schemas.microsoft.com/office/drawing/2014/main" id="{E8DACA0A-3172-058D-7003-B4CF0A336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5233988"/>
            <a:ext cx="2701925" cy="254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2" name="Picture 5">
            <a:extLst>
              <a:ext uri="{FF2B5EF4-FFF2-40B4-BE49-F238E27FC236}">
                <a16:creationId xmlns:a16="http://schemas.microsoft.com/office/drawing/2014/main" id="{4EFDEEE8-66C9-A715-6032-D96A7EC9E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3" y="4995863"/>
            <a:ext cx="3597275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Google Shape;152;p27">
            <a:extLst>
              <a:ext uri="{FF2B5EF4-FFF2-40B4-BE49-F238E27FC236}">
                <a16:creationId xmlns:a16="http://schemas.microsoft.com/office/drawing/2014/main" id="{C05C26D9-38AF-A57E-2EB4-5D9A37AC00BC}"/>
              </a:ext>
            </a:extLst>
          </p:cNvPr>
          <p:cNvSpPr txBox="1"/>
          <p:nvPr/>
        </p:nvSpPr>
        <p:spPr>
          <a:xfrm>
            <a:off x="1951038" y="1331913"/>
            <a:ext cx="3179762" cy="446087"/>
          </a:xfrm>
          <a:prstGeom prst="rect">
            <a:avLst/>
          </a:prstGeom>
          <a:noFill/>
          <a:ln>
            <a:noFill/>
          </a:ln>
        </p:spPr>
        <p:txBody>
          <a:bodyPr spcFirstLastPara="1" lIns="82939" tIns="82939" rIns="82939" bIns="82939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BRACKET</a:t>
            </a:r>
            <a:r>
              <a:rPr lang="ru-RU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 </a:t>
            </a:r>
            <a:r>
              <a:rPr lang="en-US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</a:t>
            </a:r>
            <a:r>
              <a:rPr lang="ru-RU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 </a:t>
            </a:r>
            <a:endParaRPr lang="en-US" sz="1600" b="1" dirty="0">
              <a:solidFill>
                <a:schemeClr val="accent4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2A51BA-05B9-0B0B-2474-DF31DFB06659}"/>
              </a:ext>
            </a:extLst>
          </p:cNvPr>
          <p:cNvSpPr/>
          <p:nvPr/>
        </p:nvSpPr>
        <p:spPr>
          <a:xfrm>
            <a:off x="477838" y="1778000"/>
            <a:ext cx="6099175" cy="11699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364260" algn="l"/>
              </a:tabLst>
              <a:defRPr/>
            </a:pPr>
            <a:r>
              <a:rPr lang="en-US" sz="1400" dirty="0" err="1">
                <a:latin typeface="+mj-lt"/>
                <a:ea typeface="Roboto"/>
                <a:cs typeface="Roboto"/>
                <a:sym typeface="Roboto"/>
              </a:rPr>
              <a:t>xEye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-BRKT-M/MS</a:t>
            </a:r>
            <a:endParaRPr lang="en-US" sz="1400" dirty="0">
              <a:latin typeface="+mj-lt"/>
              <a:ea typeface="Roboto" pitchFamily="2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364260" algn="l"/>
              </a:tabLst>
              <a:defRPr/>
            </a:pPr>
            <a:r>
              <a:rPr lang="en-US" sz="1400" b="1" dirty="0" err="1">
                <a:latin typeface="+mj-lt"/>
                <a:ea typeface="Roboto" pitchFamily="2" charset="0"/>
                <a:cs typeface="Tahoma" pitchFamily="34" charset="0"/>
              </a:rPr>
              <a:t>xEye</a:t>
            </a:r>
            <a:r>
              <a:rPr lang="en-US" sz="1400" b="1" dirty="0">
                <a:latin typeface="+mj-lt"/>
                <a:ea typeface="Roboto" pitchFamily="2" charset="0"/>
                <a:cs typeface="Tahoma" pitchFamily="34" charset="0"/>
              </a:rPr>
              <a:t>-BRKT-[BT]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364260" algn="l"/>
              </a:tabLst>
              <a:defRPr/>
            </a:pPr>
            <a:endParaRPr lang="en-US" sz="1400" dirty="0">
              <a:latin typeface="+mj-lt"/>
              <a:ea typeface="Roboto" pitchFamily="2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364260" algn="l"/>
              </a:tabLst>
              <a:defRPr/>
            </a:pPr>
            <a:r>
              <a:rPr lang="en-US" sz="1400" dirty="0">
                <a:latin typeface="+mj-lt"/>
                <a:ea typeface="Roboto" pitchFamily="2" charset="0"/>
                <a:cs typeface="Tahoma" pitchFamily="34" charset="0"/>
              </a:rPr>
              <a:t>M MATTE BLACK RAL 9005 ALUMINUM BRACKET</a:t>
            </a:r>
            <a:endParaRPr lang="he-IL" sz="1400" dirty="0">
              <a:latin typeface="+mj-lt"/>
              <a:ea typeface="Roboto" pitchFamily="2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364260" algn="l"/>
              </a:tabLst>
              <a:defRPr/>
            </a:pPr>
            <a:r>
              <a:rPr lang="en-US" sz="1400" dirty="0">
                <a:latin typeface="+mj-lt"/>
                <a:ea typeface="Roboto" pitchFamily="2" charset="0"/>
                <a:cs typeface="Tahoma" pitchFamily="34" charset="0"/>
              </a:rPr>
              <a:t>MS BLACK STEEL BRACKET</a:t>
            </a:r>
          </a:p>
        </p:txBody>
      </p:sp>
      <p:sp>
        <p:nvSpPr>
          <p:cNvPr id="78855" name="Slide Number Placeholder 10">
            <a:extLst>
              <a:ext uri="{FF2B5EF4-FFF2-40B4-BE49-F238E27FC236}">
                <a16:creationId xmlns:a16="http://schemas.microsoft.com/office/drawing/2014/main" id="{005B2C0D-A30C-D9B6-A800-0E2DCD1D10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072D35F-C73D-44C7-8A7B-3643EAB912C8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75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78857" name="TextBox 3">
            <a:extLst>
              <a:ext uri="{FF2B5EF4-FFF2-40B4-BE49-F238E27FC236}">
                <a16:creationId xmlns:a16="http://schemas.microsoft.com/office/drawing/2014/main" id="{C203DEB9-6BA6-7877-BF79-681CA372F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37700" y="2579688"/>
            <a:ext cx="6327775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b="1">
                <a:latin typeface="Aptos Display" panose="020B0004020202020204" pitchFamily="34" charset="0"/>
              </a:rPr>
              <a:t>Micro Rugged  Low Light  Electro-Optic Sensor </a:t>
            </a:r>
            <a:endParaRPr lang="en-US" altLang="en-US" sz="4500" b="1">
              <a:latin typeface="Aptos Display" panose="020B00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395DF8D-2191-9D4F-9CDE-1184679FEB59}"/>
              </a:ext>
            </a:extLst>
          </p:cNvPr>
          <p:cNvGrpSpPr/>
          <p:nvPr/>
        </p:nvGrpSpPr>
        <p:grpSpPr>
          <a:xfrm>
            <a:off x="-716726" y="-539059"/>
            <a:ext cx="7996686" cy="1963619"/>
            <a:chOff x="-716726" y="-539059"/>
            <a:chExt cx="7996686" cy="1963619"/>
          </a:xfrm>
        </p:grpSpPr>
        <p:sp>
          <p:nvSpPr>
            <p:cNvPr id="78856" name="Title 1">
              <a:extLst>
                <a:ext uri="{FF2B5EF4-FFF2-40B4-BE49-F238E27FC236}">
                  <a16:creationId xmlns:a16="http://schemas.microsoft.com/office/drawing/2014/main" id="{2111D362-4BD9-C6D7-6703-ACB3BBB8797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-129126" y="-539059"/>
              <a:ext cx="6821487" cy="1639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4000" b="1" dirty="0" err="1">
                  <a:solidFill>
                    <a:schemeClr val="tx2"/>
                  </a:solidFill>
                  <a:latin typeface="Agency FB" panose="020B0503020202020204" pitchFamily="34" charset="0"/>
                </a:rPr>
                <a:t>xEye</a:t>
              </a:r>
              <a:r>
                <a:rPr lang="en-US" altLang="en-US" sz="4000" b="1" dirty="0">
                  <a:solidFill>
                    <a:schemeClr val="tx2"/>
                  </a:solidFill>
                  <a:latin typeface="Agency FB" panose="020B0503020202020204" pitchFamily="34" charset="0"/>
                </a:rPr>
                <a:t> </a:t>
              </a:r>
              <a:r>
                <a:rPr lang="en-US" altLang="en-US" sz="4000" b="1" dirty="0">
                  <a:latin typeface="Agency FB" panose="020B0503020202020204" pitchFamily="34" charset="0"/>
                </a:rPr>
                <a:t>with Bracket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701F946A-90F6-DF15-45DB-37716A63EF68}"/>
                </a:ext>
              </a:extLst>
            </p:cNvPr>
            <p:cNvSpPr txBox="1"/>
            <p:nvPr/>
          </p:nvSpPr>
          <p:spPr>
            <a:xfrm>
              <a:off x="-716726" y="584330"/>
              <a:ext cx="7996686" cy="8402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hangingPunct="1">
                <a:lnSpc>
                  <a:spcPct val="90000"/>
                </a:lnSpc>
                <a:buFont typeface="Arial" panose="020B0604020202020204" pitchFamily="34" charset="0"/>
                <a:buNone/>
              </a:pPr>
              <a:r>
                <a:rPr lang="en-US" altLang="en-US" b="1" dirty="0">
                  <a:latin typeface="Agency FB" panose="020B0503020202020204" pitchFamily="34" charset="0"/>
                </a:rPr>
                <a:t>Micro Rugged  Low Light  Electro-Optic Sensor </a:t>
              </a:r>
              <a:endParaRPr lang="en-US" altLang="en-US" sz="5400" b="1" dirty="0">
                <a:latin typeface="Agency FB" panose="020B0503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>
            <a:extLst>
              <a:ext uri="{FF2B5EF4-FFF2-40B4-BE49-F238E27FC236}">
                <a16:creationId xmlns:a16="http://schemas.microsoft.com/office/drawing/2014/main" id="{5302BA4F-2F71-5541-9E1C-C9E4424A04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1D3A58A-2BB6-418C-9E96-E5CEBEC1E18C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76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79875" name="Picture 4">
            <a:extLst>
              <a:ext uri="{FF2B5EF4-FFF2-40B4-BE49-F238E27FC236}">
                <a16:creationId xmlns:a16="http://schemas.microsoft.com/office/drawing/2014/main" id="{0A8284F3-E625-6BA4-357D-5CBCB77C1A0D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0" r="30327" b="93"/>
          <a:stretch>
            <a:fillRect/>
          </a:stretch>
        </p:blipFill>
        <p:spPr bwMode="auto">
          <a:xfrm>
            <a:off x="60325" y="1647825"/>
            <a:ext cx="6757988" cy="821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6" name="Title 2">
            <a:extLst>
              <a:ext uri="{FF2B5EF4-FFF2-40B4-BE49-F238E27FC236}">
                <a16:creationId xmlns:a16="http://schemas.microsoft.com/office/drawing/2014/main" id="{81718CB5-9F6B-F2F3-D771-45F346551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613" y="320675"/>
            <a:ext cx="6359525" cy="922338"/>
          </a:xfrm>
        </p:spPr>
        <p:txBody>
          <a:bodyPr/>
          <a:lstStyle/>
          <a:p>
            <a:pPr algn="ctr"/>
            <a:r>
              <a:rPr lang="en-US" altLang="en-US" sz="4000" b="1" dirty="0" err="1">
                <a:solidFill>
                  <a:schemeClr val="tx2"/>
                </a:solidFill>
                <a:latin typeface="Agency FB" panose="020B0503020202020204" pitchFamily="34" charset="0"/>
              </a:rPr>
              <a:t>AIx</a:t>
            </a:r>
            <a:r>
              <a:rPr lang="en-US" altLang="en-US" sz="4000" b="1" dirty="0" err="1">
                <a:latin typeface="Agency FB" panose="020B0503020202020204" pitchFamily="34" charset="0"/>
              </a:rPr>
              <a:t>SERIES</a:t>
            </a:r>
            <a:br>
              <a:rPr lang="en-US" altLang="en-US" dirty="0"/>
            </a:br>
            <a:r>
              <a:rPr lang="en-US" altLang="en-US" sz="1800" b="1" dirty="0">
                <a:latin typeface="Agency FB" panose="020B0503020202020204" pitchFamily="34" charset="0"/>
              </a:rPr>
              <a:t>Rugged AI NEURAL Processing Unit</a:t>
            </a:r>
            <a:endParaRPr lang="en-US" altLang="en-US" b="1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3DD7814-7A93-EDCB-4EA4-B6A2093D63CF}"/>
              </a:ext>
            </a:extLst>
          </p:cNvPr>
          <p:cNvGraphicFramePr>
            <a:graphicFrameLocks noGrp="1"/>
          </p:cNvGraphicFramePr>
          <p:nvPr/>
        </p:nvGraphicFramePr>
        <p:xfrm>
          <a:off x="201613" y="2284413"/>
          <a:ext cx="6359526" cy="6407398"/>
        </p:xfrm>
        <a:graphic>
          <a:graphicData uri="http://schemas.openxmlformats.org/drawingml/2006/table">
            <a:tbl>
              <a:tblPr/>
              <a:tblGrid>
                <a:gridCol w="1271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5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7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3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9218">
                <a:tc>
                  <a:txBody>
                    <a:bodyPr/>
                    <a:lstStyle/>
                    <a:p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MODEL</a:t>
                      </a:r>
                      <a:endParaRPr lang="ru-RU" sz="1400" dirty="0"/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AIxNPU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AIxGPU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accent4"/>
                          </a:solidFill>
                          <a:latin typeface="+mj-lt"/>
                        </a:rPr>
                        <a:t>AIxNPU2</a:t>
                      </a:r>
                      <a:endParaRPr lang="ru-RU" sz="1400" b="1" dirty="0">
                        <a:solidFill>
                          <a:schemeClr val="accent4"/>
                        </a:solidFill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>
                          <a:solidFill>
                            <a:schemeClr val="accent4"/>
                          </a:solidFill>
                          <a:latin typeface="+mj-lt"/>
                        </a:rPr>
                        <a:t>AIxNPU-360Kit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41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OS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MICROSOFT WINDOWS 11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Tahoma" pitchFamily="34" charset="0"/>
                          <a:sym typeface="Roboto" pitchFamily="2" charset="0"/>
                        </a:rPr>
                        <a:t>UBUNTU LINUX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j-lt"/>
                        </a:rPr>
                        <a:t>MICROSOFT WINDOWS 11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Tahoma" pitchFamily="34" charset="0"/>
                          <a:sym typeface="Roboto" pitchFamily="2" charset="0"/>
                        </a:rPr>
                        <a:t>MICROSOFT WINDOWS 11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324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CPU</a:t>
                      </a: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Intel® Core™ Ultra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Arial" pitchFamily="34" charset="0"/>
                          <a:sym typeface="Arial" pitchFamily="34" charset="0"/>
                        </a:rPr>
                        <a:t>NVIDIA ORIN 64GB FORECR 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+mj-lt"/>
                        </a:rPr>
                        <a:t>Intel® Core™ Ultra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Arial" pitchFamily="34" charset="0"/>
                          <a:sym typeface="Arial" pitchFamily="34" charset="0"/>
                        </a:rPr>
                        <a:t>Intel® Core™ Ultra 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1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RAM</a:t>
                      </a: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64GB 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Tahoma" pitchFamily="34" charset="0"/>
                          <a:sym typeface="Roboto" pitchFamily="2" charset="0"/>
                        </a:rPr>
                        <a:t>64GB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Tahoma" pitchFamily="34" charset="0"/>
                          <a:sym typeface="Roboto" pitchFamily="2" charset="0"/>
                        </a:rPr>
                        <a:t>64GB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64GB 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1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STORAGE SSD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1TB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e-IL" sz="900" dirty="0">
                          <a:latin typeface="+mj-lt"/>
                        </a:rPr>
                        <a:t>256</a:t>
                      </a:r>
                      <a:r>
                        <a:rPr lang="en-US" sz="900" dirty="0">
                          <a:latin typeface="+mj-lt"/>
                        </a:rPr>
                        <a:t>GB</a:t>
                      </a:r>
                      <a:endParaRPr lang="ru-RU" sz="900" dirty="0"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+mj-lt"/>
                        </a:rPr>
                        <a:t>1TB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1TB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5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DISPLAY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2 x HDMI 2.1 TMDS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Tahoma" pitchFamily="34" charset="0"/>
                          <a:sym typeface="Roboto" pitchFamily="2" charset="0"/>
                        </a:rPr>
                        <a:t>HDMI 2.0 (MAX RESOLUTION 3840x2160)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+mj-lt"/>
                        </a:rPr>
                        <a:t>5</a:t>
                      </a:r>
                      <a:r>
                        <a:rPr lang="pl-PL" sz="900" dirty="0">
                          <a:latin typeface="+mj-lt"/>
                        </a:rPr>
                        <a:t> x </a:t>
                      </a:r>
                      <a:r>
                        <a:rPr lang="en-US" sz="900" dirty="0">
                          <a:latin typeface="+mj-lt"/>
                        </a:rPr>
                        <a:t>4K</a:t>
                      </a:r>
                      <a:endParaRPr lang="pl-PL" sz="900" dirty="0"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 x HDMI Ports MIL.STD Connector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7875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ETHERNET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2.5 Gigabit LAN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Tahoma" pitchFamily="34" charset="0"/>
                        </a:rPr>
                        <a:t>1x Gigabit Ethernet 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latin typeface="+mj-lt"/>
                        </a:rPr>
                        <a:t>2.5 </a:t>
                      </a:r>
                      <a:r>
                        <a:rPr lang="en-US" sz="900" dirty="0" err="1">
                          <a:latin typeface="+mj-lt"/>
                        </a:rPr>
                        <a:t>Gb</a:t>
                      </a:r>
                      <a:r>
                        <a:rPr lang="en-US" sz="900" dirty="0">
                          <a:latin typeface="+mj-lt"/>
                        </a:rPr>
                        <a:t> Ethernet port</a:t>
                      </a:r>
                      <a:endParaRPr lang="ru-RU" sz="900" dirty="0"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Arial" pitchFamily="34" charset="0"/>
                          <a:sym typeface="Arial" pitchFamily="34" charset="0"/>
                        </a:rPr>
                        <a:t>2.5 Gigabit LAN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30877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PERIPHERIALS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1 x USB4</a:t>
                      </a: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2 x M.2 Key M, 1 x M.2 Key E (WiFi-6E Module) </a:t>
                      </a: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l-P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2 x HDMI 2.1 TMDS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1 x DP 2.1 (from Type-C)</a:t>
                      </a: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1 x DP 1.4a (from Type-C)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dirty="0">
                          <a:latin typeface="+mj-lt"/>
                        </a:rPr>
                        <a:t>2x USB 3.1 Type-A 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1x CAN Bus 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1x RS232/422/485 (software configurable) 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2x USB-C (Debug/Recovery) 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2x Digital Input 3x Digital Output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dirty="0">
                          <a:latin typeface="+mj-lt"/>
                        </a:rPr>
                        <a:t>2 x USB 3.2 Gen2 Type-A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1</a:t>
                      </a:r>
                      <a:r>
                        <a:rPr lang="en-US" sz="800" baseline="0" dirty="0">
                          <a:latin typeface="+mj-lt"/>
                        </a:rPr>
                        <a:t> x USB 3.2 Gen2 Type-C</a:t>
                      </a:r>
                    </a:p>
                    <a:p>
                      <a:r>
                        <a:rPr lang="en-US" sz="800" baseline="0" dirty="0">
                          <a:latin typeface="+mj-lt"/>
                        </a:rPr>
                        <a:t>1 x 3.5mm Combo Audio Jack</a:t>
                      </a:r>
                    </a:p>
                    <a:p>
                      <a:r>
                        <a:rPr lang="en-US" sz="800" baseline="0" dirty="0">
                          <a:latin typeface="+mj-lt"/>
                        </a:rPr>
                        <a:t>1 x Thunderbolt 4 Type-C/ </a:t>
                      </a:r>
                      <a:r>
                        <a:rPr lang="en-US" sz="800" baseline="0" dirty="0" err="1">
                          <a:latin typeface="+mj-lt"/>
                        </a:rPr>
                        <a:t>DisplayPort</a:t>
                      </a:r>
                      <a:r>
                        <a:rPr lang="en-US" sz="800" baseline="0" dirty="0">
                          <a:latin typeface="+mj-lt"/>
                        </a:rPr>
                        <a:t> TM 2.1</a:t>
                      </a:r>
                    </a:p>
                    <a:p>
                      <a:r>
                        <a:rPr lang="en-US" sz="800" baseline="0" dirty="0">
                          <a:latin typeface="+mj-lt"/>
                        </a:rPr>
                        <a:t>4 x USB 3.2 Gen 2 Type-A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1 x RJ45 LAN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1 x DC-in</a:t>
                      </a:r>
                    </a:p>
                    <a:p>
                      <a:r>
                        <a:rPr lang="en-US" sz="800" dirty="0">
                          <a:latin typeface="+mj-lt"/>
                        </a:rPr>
                        <a:t>1 X Kensington</a:t>
                      </a:r>
                      <a:r>
                        <a:rPr lang="en-US" sz="800" baseline="0" dirty="0">
                          <a:latin typeface="+mj-lt"/>
                        </a:rPr>
                        <a:t> Lock</a:t>
                      </a:r>
                      <a:endParaRPr lang="ru-RU" sz="800" dirty="0"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 x USB4</a:t>
                      </a: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 x M.2 Key M, 1 x M.2 Key E (WiFi-6E Module) </a:t>
                      </a: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l-P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 x HDMI 2.1 TMDS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 x DP 2.1 (from Type-C)</a:t>
                      </a: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 x DP 1.4a (from Type-C)BUZZER ALARM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Roboto" pitchFamily="2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1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POWER SUPPLY 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9-40VDC-DC POWER SUPPLY</a:t>
                      </a:r>
                      <a:r>
                        <a:rPr kumimoji="0" 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WITH EMI FRI FILTER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L="82950" marR="82950" marT="41475" marB="41475" horzOverflow="overflow">
                    <a:lnL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82950" marR="82950" marT="41475" marB="41475" horzOverflow="overflow">
                    <a:lnL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boto" pitchFamily="2" charset="0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41475" marB="41475" horzOverflow="overflow">
                    <a:lnL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59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DIMENSIONS (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mm)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+mj-lt"/>
                        <a:ea typeface="Roboto" pitchFamily="2" charset="0"/>
                        <a:cs typeface="Roboto" pitchFamily="2" charset="0"/>
                      </a:endParaRP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221x225x91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228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105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x</a:t>
                      </a:r>
                      <a:r>
                        <a:rPr kumimoji="0" lang="he-I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277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Roboto" pitchFamily="2" charset="0"/>
                        </a:rPr>
                        <a:t> 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370x328.3x139 </a:t>
                      </a:r>
                      <a:endParaRPr lang="ru-RU" sz="1000" dirty="0"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248x263x150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976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+mj-lt"/>
                        </a:rPr>
                        <a:t>OUTPUT VIDEO OPTIONS</a:t>
                      </a:r>
                    </a:p>
                  </a:txBody>
                  <a:tcPr marL="82950" marR="82950" marT="54488" marB="54488" horzOverflow="overflow">
                    <a:lnL>
                      <a:noFill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HDMI, 2 x FULL HD RTSP (H.264/265)</a:t>
                      </a:r>
                      <a:b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</a:b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Roboto" pitchFamily="2" charset="0"/>
                          <a:cs typeface="Roboto" pitchFamily="2" charset="0"/>
                        </a:rPr>
                        <a:t>(EMBEDDED HARDWARE)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HD-SDI, HDMI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latin typeface="+mj-lt"/>
                        </a:rPr>
                        <a:t>HDMI 2.1 FRL</a:t>
                      </a:r>
                      <a:br>
                        <a:rPr lang="en-US" sz="900" dirty="0">
                          <a:latin typeface="+mj-lt"/>
                        </a:rPr>
                      </a:br>
                      <a:r>
                        <a:rPr lang="en-US" sz="900" dirty="0">
                          <a:latin typeface="+mj-lt"/>
                        </a:rPr>
                        <a:t>DP 2.1</a:t>
                      </a:r>
                      <a:endParaRPr lang="ru-RU" sz="900" dirty="0">
                        <a:latin typeface="+mj-lt"/>
                      </a:endParaRP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  <a:sym typeface="Arial" pitchFamily="34" charset="0"/>
                        </a:rPr>
                        <a:t>HDMI</a:t>
                      </a:r>
                    </a:p>
                  </a:txBody>
                  <a:tcPr marL="82950" marR="82950" marT="54488" marB="54488" horzOverflow="overflow">
                    <a:lnL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4B2F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pSp>
        <p:nvGrpSpPr>
          <p:cNvPr id="80970" name="Group 1">
            <a:extLst>
              <a:ext uri="{FF2B5EF4-FFF2-40B4-BE49-F238E27FC236}">
                <a16:creationId xmlns:a16="http://schemas.microsoft.com/office/drawing/2014/main" id="{4E978F1D-346C-D1F0-0959-16C88D3E8535}"/>
              </a:ext>
            </a:extLst>
          </p:cNvPr>
          <p:cNvGrpSpPr>
            <a:grpSpLocks/>
          </p:cNvGrpSpPr>
          <p:nvPr/>
        </p:nvGrpSpPr>
        <p:grpSpPr bwMode="auto">
          <a:xfrm>
            <a:off x="1514475" y="1214438"/>
            <a:ext cx="4960938" cy="1036637"/>
            <a:chOff x="1550670" y="1441450"/>
            <a:chExt cx="4960938" cy="1036638"/>
          </a:xfrm>
        </p:grpSpPr>
        <p:pic>
          <p:nvPicPr>
            <p:cNvPr id="80974" name="Picture 4">
              <a:extLst>
                <a:ext uri="{FF2B5EF4-FFF2-40B4-BE49-F238E27FC236}">
                  <a16:creationId xmlns:a16="http://schemas.microsoft.com/office/drawing/2014/main" id="{9410DC76-C968-3206-2433-DC71C6D50A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-10000" contras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0670" y="1624013"/>
              <a:ext cx="86995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75" name="Picture 12" descr="Assembly_GPU_24.03.2024. v1.png">
              <a:extLst>
                <a:ext uri="{FF2B5EF4-FFF2-40B4-BE49-F238E27FC236}">
                  <a16:creationId xmlns:a16="http://schemas.microsoft.com/office/drawing/2014/main" id="{A4154DF0-84CA-8F95-98C3-9C15C7A6B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84494">
              <a:off x="2723833" y="1619250"/>
              <a:ext cx="1044575" cy="85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76" name="Picture 4">
              <a:extLst>
                <a:ext uri="{FF2B5EF4-FFF2-40B4-BE49-F238E27FC236}">
                  <a16:creationId xmlns:a16="http://schemas.microsoft.com/office/drawing/2014/main" id="{E3442755-2CEF-9F07-56E7-75CA19DD76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33" r="32463" b="19244"/>
            <a:stretch>
              <a:fillRect/>
            </a:stretch>
          </p:blipFill>
          <p:spPr bwMode="auto">
            <a:xfrm>
              <a:off x="5235258" y="1441450"/>
              <a:ext cx="1276350" cy="101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77" name="Picture 2">
              <a:extLst>
                <a:ext uri="{FF2B5EF4-FFF2-40B4-BE49-F238E27FC236}">
                  <a16:creationId xmlns:a16="http://schemas.microsoft.com/office/drawing/2014/main" id="{D1A00656-A4D2-734E-592D-599BCB5779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1758" y="1546225"/>
              <a:ext cx="1317625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0971" name="Slide Number Placeholder 10">
            <a:extLst>
              <a:ext uri="{FF2B5EF4-FFF2-40B4-BE49-F238E27FC236}">
                <a16:creationId xmlns:a16="http://schemas.microsoft.com/office/drawing/2014/main" id="{BF895A04-8A33-CBBE-D6CA-9CCE6DB895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6FEBE40-02E0-4A8C-851F-87AD11A5FCF7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77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88DD25-95EE-5D43-1255-2E6795887F9C}"/>
              </a:ext>
            </a:extLst>
          </p:cNvPr>
          <p:cNvSpPr txBox="1"/>
          <p:nvPr/>
        </p:nvSpPr>
        <p:spPr>
          <a:xfrm>
            <a:off x="136144" y="8890699"/>
            <a:ext cx="2917825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dirty="0">
                <a:latin typeface="+mj-lt"/>
              </a:rPr>
              <a:t>*Each model is available with a Vento option</a:t>
            </a:r>
          </a:p>
        </p:txBody>
      </p:sp>
      <p:sp>
        <p:nvSpPr>
          <p:cNvPr id="80973" name="Title 1">
            <a:extLst>
              <a:ext uri="{FF2B5EF4-FFF2-40B4-BE49-F238E27FC236}">
                <a16:creationId xmlns:a16="http://schemas.microsoft.com/office/drawing/2014/main" id="{FB292ECA-43FA-301D-4AFB-D0878F092053}"/>
              </a:ext>
            </a:extLst>
          </p:cNvPr>
          <p:cNvSpPr txBox="1">
            <a:spLocks/>
          </p:cNvSpPr>
          <p:nvPr/>
        </p:nvSpPr>
        <p:spPr bwMode="auto">
          <a:xfrm>
            <a:off x="36513" y="211138"/>
            <a:ext cx="6821487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AIx</a:t>
            </a:r>
            <a:r>
              <a:rPr lang="en-US" altLang="en-US" sz="4000">
                <a:latin typeface="Agency FB" panose="020B0503020202020204" pitchFamily="34" charset="0"/>
              </a:rPr>
              <a:t>SERIES</a:t>
            </a:r>
            <a:br>
              <a:rPr lang="en-US" altLang="en-US" sz="4400">
                <a:latin typeface="Aptos Display" panose="020B0004020202020204" pitchFamily="34" charset="0"/>
              </a:rPr>
            </a:br>
            <a:r>
              <a:rPr lang="en-US" altLang="en-US" b="1">
                <a:latin typeface="Agency FB" panose="020B0503020202020204" pitchFamily="34" charset="0"/>
              </a:rPr>
              <a:t>Rugged AI NEURAL Processing Unit</a:t>
            </a:r>
            <a:endParaRPr lang="en-US" altLang="en-US" sz="1400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4">
            <a:extLst>
              <a:ext uri="{FF2B5EF4-FFF2-40B4-BE49-F238E27FC236}">
                <a16:creationId xmlns:a16="http://schemas.microsoft.com/office/drawing/2014/main" id="{31BD1AB8-0F1C-F01C-10CC-B45F2CF18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50" y="2517775"/>
            <a:ext cx="3268663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Picture 4">
            <a:extLst>
              <a:ext uri="{FF2B5EF4-FFF2-40B4-BE49-F238E27FC236}">
                <a16:creationId xmlns:a16="http://schemas.microsoft.com/office/drawing/2014/main" id="{0C908571-9676-6D25-23D1-E562E636A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2163763"/>
            <a:ext cx="2724150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4">
            <a:extLst>
              <a:ext uri="{FF2B5EF4-FFF2-40B4-BE49-F238E27FC236}">
                <a16:creationId xmlns:a16="http://schemas.microsoft.com/office/drawing/2014/main" id="{C1D8ECF1-8DA4-3A50-28E4-7219782E8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0" y="4754563"/>
            <a:ext cx="4873625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3D297D6-98EF-2FF3-C3A4-03DDE5BD1CBE}"/>
              </a:ext>
            </a:extLst>
          </p:cNvPr>
          <p:cNvSpPr/>
          <p:nvPr/>
        </p:nvSpPr>
        <p:spPr>
          <a:xfrm>
            <a:off x="201613" y="1512888"/>
            <a:ext cx="59610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LxWxH,mm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) </a:t>
            </a:r>
            <a:r>
              <a:rPr lang="en-US" sz="1400" dirty="0">
                <a:latin typeface="+mj-lt"/>
                <a:sym typeface="Roboto" pitchFamily="2" charset="0"/>
              </a:rPr>
              <a:t>221x225x91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 </a:t>
            </a:r>
          </a:p>
          <a:p>
            <a:pPr marL="414772" indent="-282275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accent4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6 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81926" name="Slide Number Placeholder 10">
            <a:extLst>
              <a:ext uri="{FF2B5EF4-FFF2-40B4-BE49-F238E27FC236}">
                <a16:creationId xmlns:a16="http://schemas.microsoft.com/office/drawing/2014/main" id="{378C68E2-971A-6116-C2AC-580451D30C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FCDDF2A-14E5-4347-8D4A-7095C3C180EE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78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1927" name="Title 1">
            <a:extLst>
              <a:ext uri="{FF2B5EF4-FFF2-40B4-BE49-F238E27FC236}">
                <a16:creationId xmlns:a16="http://schemas.microsoft.com/office/drawing/2014/main" id="{EBCD0F9F-B586-7591-1854-DD6D57E062FB}"/>
              </a:ext>
            </a:extLst>
          </p:cNvPr>
          <p:cNvSpPr txBox="1">
            <a:spLocks/>
          </p:cNvSpPr>
          <p:nvPr/>
        </p:nvSpPr>
        <p:spPr bwMode="auto">
          <a:xfrm>
            <a:off x="36513" y="211138"/>
            <a:ext cx="6821487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AIx</a:t>
            </a:r>
            <a:r>
              <a:rPr lang="en-US" altLang="en-US" sz="4000" b="1">
                <a:latin typeface="Agency FB" panose="020B0503020202020204" pitchFamily="34" charset="0"/>
              </a:rPr>
              <a:t>NPU</a:t>
            </a:r>
            <a:br>
              <a:rPr lang="en-US" altLang="en-US" sz="4400">
                <a:latin typeface="Aptos Display" panose="020B0004020202020204" pitchFamily="34" charset="0"/>
              </a:rPr>
            </a:br>
            <a:r>
              <a:rPr lang="en-US" altLang="en-US" b="1">
                <a:latin typeface="Agency FB" panose="020B0503020202020204" pitchFamily="34" charset="0"/>
              </a:rPr>
              <a:t>Rugged AI NEURAL Processing Unit</a:t>
            </a:r>
            <a:endParaRPr lang="en-US" altLang="en-US" sz="1400" b="1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4">
            <a:extLst>
              <a:ext uri="{FF2B5EF4-FFF2-40B4-BE49-F238E27FC236}">
                <a16:creationId xmlns:a16="http://schemas.microsoft.com/office/drawing/2014/main" id="{12625C81-0BED-1F70-3018-E30537D1C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765425"/>
            <a:ext cx="3157538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7" name="Picture 4">
            <a:extLst>
              <a:ext uri="{FF2B5EF4-FFF2-40B4-BE49-F238E27FC236}">
                <a16:creationId xmlns:a16="http://schemas.microsoft.com/office/drawing/2014/main" id="{D8318F27-34F8-0A09-7F68-448B11627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6338888"/>
            <a:ext cx="30035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Picture 4">
            <a:extLst>
              <a:ext uri="{FF2B5EF4-FFF2-40B4-BE49-F238E27FC236}">
                <a16:creationId xmlns:a16="http://schemas.microsoft.com/office/drawing/2014/main" id="{9C1F6BE1-D79C-F0F6-FE75-9523052DF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2638425"/>
            <a:ext cx="3479800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741" name="Rectangle 11">
            <a:extLst>
              <a:ext uri="{FF2B5EF4-FFF2-40B4-BE49-F238E27FC236}">
                <a16:creationId xmlns:a16="http://schemas.microsoft.com/office/drawing/2014/main" id="{CBB300BB-FFEE-6CA3-0B62-86CE5B589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1519238"/>
            <a:ext cx="5961063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414338" indent="-2809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sym typeface="Roboto" panose="02000000000000000000" pitchFamily="2" charset="0"/>
              </a:rPr>
              <a:t>DIMENSIONS:</a:t>
            </a:r>
            <a:r>
              <a:rPr lang="en-US" altLang="en-US" sz="1400" dirty="0">
                <a:latin typeface="Roboto" panose="02000000000000000000" pitchFamily="2" charset="0"/>
              </a:rPr>
              <a:t> </a:t>
            </a:r>
            <a:r>
              <a:rPr lang="en-US" altLang="en-US" sz="1400" b="1" dirty="0">
                <a:latin typeface="Roboto" panose="02000000000000000000" pitchFamily="2" charset="0"/>
                <a:sym typeface="Roboto" panose="02000000000000000000" pitchFamily="2" charset="0"/>
              </a:rPr>
              <a:t>(</a:t>
            </a:r>
            <a:r>
              <a:rPr lang="en-US" altLang="en-US" sz="1400" b="1" dirty="0" err="1">
                <a:latin typeface="Roboto" panose="02000000000000000000" pitchFamily="2" charset="0"/>
                <a:sym typeface="Roboto" panose="02000000000000000000" pitchFamily="2" charset="0"/>
              </a:rPr>
              <a:t>LxWxH</a:t>
            </a:r>
            <a:r>
              <a:rPr lang="en-US" altLang="en-US" sz="1400" b="1" dirty="0">
                <a:latin typeface="Roboto" panose="02000000000000000000" pitchFamily="2" charset="0"/>
                <a:sym typeface="Roboto" panose="02000000000000000000" pitchFamily="2" charset="0"/>
              </a:rPr>
              <a:t>, mm) </a:t>
            </a:r>
            <a:r>
              <a:rPr lang="he-IL" altLang="en-US" sz="1400" dirty="0">
                <a:latin typeface="Roboto" panose="02000000000000000000" pitchFamily="2" charset="0"/>
                <a:sym typeface="Roboto" panose="02000000000000000000" pitchFamily="2" charset="0"/>
              </a:rPr>
              <a:t>2</a:t>
            </a:r>
            <a:r>
              <a:rPr lang="he-IL" sz="1400" dirty="0">
                <a:latin typeface="+mj-lt"/>
                <a:sym typeface="Roboto" pitchFamily="2" charset="0"/>
              </a:rPr>
              <a:t> 228</a:t>
            </a:r>
            <a:r>
              <a:rPr lang="en-US" sz="1400" dirty="0">
                <a:latin typeface="+mj-lt"/>
                <a:sym typeface="Roboto" pitchFamily="2" charset="0"/>
              </a:rPr>
              <a:t>x</a:t>
            </a:r>
            <a:r>
              <a:rPr lang="he-IL" sz="1400" dirty="0">
                <a:latin typeface="+mj-lt"/>
                <a:sym typeface="Roboto" pitchFamily="2" charset="0"/>
              </a:rPr>
              <a:t>105</a:t>
            </a:r>
            <a:r>
              <a:rPr lang="en-US" sz="1400" dirty="0">
                <a:latin typeface="+mj-lt"/>
                <a:sym typeface="Roboto" pitchFamily="2" charset="0"/>
              </a:rPr>
              <a:t>x</a:t>
            </a:r>
            <a:r>
              <a:rPr lang="he-IL" sz="1400" dirty="0">
                <a:latin typeface="+mj-lt"/>
                <a:sym typeface="Roboto" pitchFamily="2" charset="0"/>
              </a:rPr>
              <a:t>277</a:t>
            </a:r>
            <a:r>
              <a:rPr lang="en-US" sz="1400" dirty="0">
                <a:latin typeface="+mj-lt"/>
                <a:sym typeface="Roboto" pitchFamily="2" charset="0"/>
              </a:rPr>
              <a:t> </a:t>
            </a:r>
            <a:endParaRPr lang="en-US" altLang="en-US" sz="1400" dirty="0">
              <a:latin typeface="Roboto" panose="02000000000000000000" pitchFamily="2" charset="0"/>
              <a:sym typeface="Roboto" panose="02000000000000000000" pitchFamily="2" charset="0"/>
            </a:endParaRPr>
          </a:p>
          <a:p>
            <a:pPr eaLnBrk="1" hangingPunct="1">
              <a:buClr>
                <a:srgbClr val="FFC000"/>
              </a:buClr>
              <a:buSzPts val="1300"/>
              <a:defRPr/>
            </a:pPr>
            <a:r>
              <a:rPr lang="en-US" altLang="en-US" sz="1400" b="1" dirty="0">
                <a:solidFill>
                  <a:schemeClr val="tx2"/>
                </a:solidFill>
                <a:latin typeface="Roboto" panose="02000000000000000000" pitchFamily="2" charset="0"/>
                <a:sym typeface="Roboto" panose="02000000000000000000" pitchFamily="2" charset="0"/>
              </a:rPr>
              <a:t>WEIGHT: </a:t>
            </a:r>
            <a:r>
              <a:rPr lang="he-IL" altLang="en-US" sz="1400" dirty="0">
                <a:latin typeface="Roboto" panose="02000000000000000000" pitchFamily="2" charset="0"/>
                <a:sym typeface="Roboto" panose="02000000000000000000" pitchFamily="2" charset="0"/>
              </a:rPr>
              <a:t>8.1</a:t>
            </a:r>
            <a:r>
              <a:rPr lang="en-US" altLang="en-US" sz="1400" dirty="0">
                <a:latin typeface="Roboto" panose="02000000000000000000" pitchFamily="2" charset="0"/>
                <a:sym typeface="Roboto" panose="02000000000000000000" pitchFamily="2" charset="0"/>
              </a:rPr>
              <a:t>kg</a:t>
            </a:r>
          </a:p>
        </p:txBody>
      </p:sp>
      <p:pic>
        <p:nvPicPr>
          <p:cNvPr id="82950" name="Picture 4">
            <a:extLst>
              <a:ext uri="{FF2B5EF4-FFF2-40B4-BE49-F238E27FC236}">
                <a16:creationId xmlns:a16="http://schemas.microsoft.com/office/drawing/2014/main" id="{98762728-AADB-AA81-E6D8-54FAF7BBB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4662488"/>
            <a:ext cx="2755900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1" name="Slide Number Placeholder 10">
            <a:extLst>
              <a:ext uri="{FF2B5EF4-FFF2-40B4-BE49-F238E27FC236}">
                <a16:creationId xmlns:a16="http://schemas.microsoft.com/office/drawing/2014/main" id="{EBCCA5A5-D134-3DAC-1ACD-8A523148B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8FE56B23-045A-4A07-87B2-8E1971779F5C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79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2952" name="Title 1">
            <a:extLst>
              <a:ext uri="{FF2B5EF4-FFF2-40B4-BE49-F238E27FC236}">
                <a16:creationId xmlns:a16="http://schemas.microsoft.com/office/drawing/2014/main" id="{4B2171CA-286F-D903-56C1-162FB89B52B8}"/>
              </a:ext>
            </a:extLst>
          </p:cNvPr>
          <p:cNvSpPr txBox="1">
            <a:spLocks/>
          </p:cNvSpPr>
          <p:nvPr/>
        </p:nvSpPr>
        <p:spPr bwMode="auto">
          <a:xfrm>
            <a:off x="87313" y="622300"/>
            <a:ext cx="6821487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AIx</a:t>
            </a:r>
            <a:r>
              <a:rPr lang="en-US" altLang="en-US" sz="4000">
                <a:latin typeface="Agency FB" panose="020B0503020202020204" pitchFamily="34" charset="0"/>
              </a:rPr>
              <a:t>GPU</a:t>
            </a: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b="1">
                <a:latin typeface="Agency FB" panose="020B0503020202020204" pitchFamily="34" charset="0"/>
              </a:rPr>
              <a:t>Rugged AI Neural Processing Unit</a:t>
            </a:r>
          </a:p>
        </p:txBody>
      </p:sp>
    </p:spTree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35">
            <a:extLst>
              <a:ext uri="{FF2B5EF4-FFF2-40B4-BE49-F238E27FC236}">
                <a16:creationId xmlns:a16="http://schemas.microsoft.com/office/drawing/2014/main" id="{73C886EC-A09A-6E7E-4EE0-47ACA6810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3067050" y="8877300"/>
            <a:ext cx="517525" cy="696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CFFFF50-FC60-41B1-84BF-5EB527CE80E2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80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83971" name="Picture 2">
            <a:extLst>
              <a:ext uri="{FF2B5EF4-FFF2-40B4-BE49-F238E27FC236}">
                <a16:creationId xmlns:a16="http://schemas.microsoft.com/office/drawing/2014/main" id="{C71FBD5E-C337-4731-1A10-270BA3C30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6781800"/>
            <a:ext cx="30956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Picture 2">
            <a:extLst>
              <a:ext uri="{FF2B5EF4-FFF2-40B4-BE49-F238E27FC236}">
                <a16:creationId xmlns:a16="http://schemas.microsoft.com/office/drawing/2014/main" id="{F7493EF5-1F3D-06A2-1E48-638C37C29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324350"/>
            <a:ext cx="3132138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2">
            <a:extLst>
              <a:ext uri="{FF2B5EF4-FFF2-40B4-BE49-F238E27FC236}">
                <a16:creationId xmlns:a16="http://schemas.microsoft.com/office/drawing/2014/main" id="{8EAA7D45-9EF1-A26B-2AE8-EF0A6FF02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397125"/>
            <a:ext cx="32861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2">
            <a:extLst>
              <a:ext uri="{FF2B5EF4-FFF2-40B4-BE49-F238E27FC236}">
                <a16:creationId xmlns:a16="http://schemas.microsoft.com/office/drawing/2014/main" id="{24CB2DF9-4A92-6653-DE5E-816310F0A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365375"/>
            <a:ext cx="30194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531149D-7861-E7EA-F474-63D8A41E8D01}"/>
              </a:ext>
            </a:extLst>
          </p:cNvPr>
          <p:cNvSpPr/>
          <p:nvPr/>
        </p:nvSpPr>
        <p:spPr>
          <a:xfrm>
            <a:off x="211138" y="1512888"/>
            <a:ext cx="59610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</a:rPr>
              <a:t>370x328.3x139 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 </a:t>
            </a:r>
          </a:p>
          <a:p>
            <a:pPr marL="414772" indent="-282275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WEIGHT: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14 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83976" name="Slide Number Placeholder 10">
            <a:extLst>
              <a:ext uri="{FF2B5EF4-FFF2-40B4-BE49-F238E27FC236}">
                <a16:creationId xmlns:a16="http://schemas.microsoft.com/office/drawing/2014/main" id="{B27E7169-F274-6585-2395-67F59D668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380DE5F-41D0-492E-8718-5FBB012452F9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80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3977" name="Title 1">
            <a:extLst>
              <a:ext uri="{FF2B5EF4-FFF2-40B4-BE49-F238E27FC236}">
                <a16:creationId xmlns:a16="http://schemas.microsoft.com/office/drawing/2014/main" id="{5BB572A0-93F8-438A-6A75-3D9E04A1AD40}"/>
              </a:ext>
            </a:extLst>
          </p:cNvPr>
          <p:cNvSpPr txBox="1">
            <a:spLocks/>
          </p:cNvSpPr>
          <p:nvPr/>
        </p:nvSpPr>
        <p:spPr bwMode="auto">
          <a:xfrm>
            <a:off x="-42863" y="628650"/>
            <a:ext cx="6821488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AIx</a:t>
            </a:r>
            <a:r>
              <a:rPr lang="en-US" altLang="en-US" sz="4000">
                <a:latin typeface="Agency FB" panose="020B0503020202020204" pitchFamily="34" charset="0"/>
              </a:rPr>
              <a:t>NPU2</a:t>
            </a: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b="1">
                <a:latin typeface="Agency FB" panose="020B0503020202020204" pitchFamily="34" charset="0"/>
              </a:rPr>
              <a:t>Rugged AI Neural Processing Unit</a:t>
            </a:r>
          </a:p>
        </p:txBody>
      </p:sp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35">
            <a:extLst>
              <a:ext uri="{FF2B5EF4-FFF2-40B4-BE49-F238E27FC236}">
                <a16:creationId xmlns:a16="http://schemas.microsoft.com/office/drawing/2014/main" id="{58006FA7-6110-BC4B-B278-2170BA1C5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3067050" y="8877300"/>
            <a:ext cx="517525" cy="696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03E336B-FEDD-49F9-90AC-8FD1777D4C29}" type="slidenum">
              <a:rPr lang="en-US" altLang="en-US">
                <a:solidFill>
                  <a:srgbClr val="EAEAEA"/>
                </a:solidFill>
                <a:latin typeface="Aptos" panose="020B0004020202020204" pitchFamily="34" charset="0"/>
              </a:rPr>
              <a:pPr/>
              <a:t>81</a:t>
            </a:fld>
            <a:endParaRPr lang="en-US" altLang="en-US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pic>
        <p:nvPicPr>
          <p:cNvPr id="84995" name="Picture 2">
            <a:extLst>
              <a:ext uri="{FF2B5EF4-FFF2-40B4-BE49-F238E27FC236}">
                <a16:creationId xmlns:a16="http://schemas.microsoft.com/office/drawing/2014/main" id="{18372241-8CF9-1563-F10B-3B57D252A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01"/>
          <a:stretch>
            <a:fillRect/>
          </a:stretch>
        </p:blipFill>
        <p:spPr bwMode="auto">
          <a:xfrm>
            <a:off x="3565525" y="5194300"/>
            <a:ext cx="2549525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6" name="Picture 2">
            <a:extLst>
              <a:ext uri="{FF2B5EF4-FFF2-40B4-BE49-F238E27FC236}">
                <a16:creationId xmlns:a16="http://schemas.microsoft.com/office/drawing/2014/main" id="{75E08413-9039-B72C-22DD-6C63B192F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4751388"/>
            <a:ext cx="2397125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Picture 2">
            <a:extLst>
              <a:ext uri="{FF2B5EF4-FFF2-40B4-BE49-F238E27FC236}">
                <a16:creationId xmlns:a16="http://schemas.microsoft.com/office/drawing/2014/main" id="{9E74D440-8C53-9417-CF14-337398C4E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4600"/>
            <a:ext cx="3070225" cy="158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8" name="Picture 2">
            <a:extLst>
              <a:ext uri="{FF2B5EF4-FFF2-40B4-BE49-F238E27FC236}">
                <a16:creationId xmlns:a16="http://schemas.microsoft.com/office/drawing/2014/main" id="{FC38A0E4-DBCE-0F8A-74EF-C515B7E21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3" y="1933575"/>
            <a:ext cx="2682875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DE7869E-E803-327A-C2BC-616C391CA484}"/>
              </a:ext>
            </a:extLst>
          </p:cNvPr>
          <p:cNvSpPr/>
          <p:nvPr/>
        </p:nvSpPr>
        <p:spPr>
          <a:xfrm>
            <a:off x="200025" y="1519238"/>
            <a:ext cx="59610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14772" indent="-282275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DIMENSIONS:</a:t>
            </a:r>
            <a:r>
              <a:rPr lang="en-US" sz="1400" dirty="0">
                <a:latin typeface="+mj-lt"/>
                <a:ea typeface="Roboto" pitchFamily="2" charset="0"/>
                <a:cs typeface="+mn-cs"/>
              </a:rPr>
              <a:t> 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(</a:t>
            </a:r>
            <a:r>
              <a:rPr lang="en-US" sz="1400" b="1" dirty="0" err="1">
                <a:latin typeface="+mj-lt"/>
                <a:ea typeface="Roboto"/>
                <a:cs typeface="Roboto"/>
                <a:sym typeface="Roboto"/>
              </a:rPr>
              <a:t>LxWxH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, mm) </a:t>
            </a:r>
            <a:r>
              <a:rPr lang="en-US" sz="1400" dirty="0">
                <a:latin typeface="+mj-lt"/>
              </a:rPr>
              <a:t>248x263x150</a:t>
            </a:r>
            <a:r>
              <a:rPr lang="en-US" sz="1400" dirty="0">
                <a:latin typeface="+mj-lt"/>
                <a:ea typeface="Roboto"/>
                <a:cs typeface="Roboto"/>
                <a:sym typeface="Roboto"/>
              </a:rPr>
              <a:t> </a:t>
            </a:r>
          </a:p>
          <a:p>
            <a:pPr marL="414772" indent="-282275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300"/>
              <a:defRPr/>
            </a:pPr>
            <a:r>
              <a:rPr lang="en-US" sz="1400" b="1" dirty="0">
                <a:solidFill>
                  <a:schemeClr val="tx2"/>
                </a:solidFill>
                <a:latin typeface="+mj-lt"/>
                <a:ea typeface="Roboto"/>
                <a:cs typeface="Roboto"/>
                <a:sym typeface="Roboto"/>
              </a:rPr>
              <a:t>WEIGHT:</a:t>
            </a:r>
            <a:r>
              <a:rPr lang="en-US" sz="1400" b="1" dirty="0">
                <a:latin typeface="+mj-lt"/>
                <a:ea typeface="Roboto"/>
                <a:cs typeface="Roboto"/>
                <a:sym typeface="Roboto"/>
              </a:rPr>
              <a:t> 5 kg</a:t>
            </a:r>
            <a:endParaRPr lang="en" sz="1400" dirty="0"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85000" name="Slide Number Placeholder 10">
            <a:extLst>
              <a:ext uri="{FF2B5EF4-FFF2-40B4-BE49-F238E27FC236}">
                <a16:creationId xmlns:a16="http://schemas.microsoft.com/office/drawing/2014/main" id="{9C8CB46A-01D4-F3BF-CF81-182D6C09F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D5CE532C-8497-41D1-BD9B-E980FD8C669B}" type="slidenum">
              <a:rPr lang="en-US" altLang="en-US" sz="900">
                <a:solidFill>
                  <a:srgbClr val="EAEAEA"/>
                </a:solidFill>
                <a:latin typeface="Aptos" panose="020B0004020202020204" pitchFamily="34" charset="0"/>
              </a:rPr>
              <a:pPr algn="r" eaLnBrk="1" hangingPunct="1"/>
              <a:t>81</a:t>
            </a:fld>
            <a:endParaRPr lang="en-US" altLang="en-US" sz="900">
              <a:solidFill>
                <a:srgbClr val="EAEAEA"/>
              </a:solidFill>
              <a:latin typeface="Aptos" panose="020B0004020202020204" pitchFamily="34" charset="0"/>
            </a:endParaRPr>
          </a:p>
        </p:txBody>
      </p:sp>
      <p:sp>
        <p:nvSpPr>
          <p:cNvPr id="85001" name="Title 1">
            <a:extLst>
              <a:ext uri="{FF2B5EF4-FFF2-40B4-BE49-F238E27FC236}">
                <a16:creationId xmlns:a16="http://schemas.microsoft.com/office/drawing/2014/main" id="{25A644C5-5CF4-4398-83D0-C4B11A37A3C2}"/>
              </a:ext>
            </a:extLst>
          </p:cNvPr>
          <p:cNvSpPr txBox="1">
            <a:spLocks/>
          </p:cNvSpPr>
          <p:nvPr/>
        </p:nvSpPr>
        <p:spPr bwMode="auto">
          <a:xfrm>
            <a:off x="-42863" y="715963"/>
            <a:ext cx="6821488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4000" b="1">
                <a:solidFill>
                  <a:schemeClr val="tx2"/>
                </a:solidFill>
                <a:latin typeface="Agency FB" panose="020B0503020202020204" pitchFamily="34" charset="0"/>
              </a:rPr>
              <a:t>AIx</a:t>
            </a:r>
            <a:r>
              <a:rPr lang="en-US" altLang="en-US" sz="4000">
                <a:latin typeface="Agency FB" panose="020B0503020202020204" pitchFamily="34" charset="0"/>
              </a:rPr>
              <a:t>NPU-360Kit</a:t>
            </a: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b="1">
                <a:latin typeface="Agency FB" panose="020B0503020202020204" pitchFamily="34" charset="0"/>
              </a:rPr>
              <a:t>Rugged AI Neural Processing Unit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6">
      <a:dk1>
        <a:sysClr val="windowText" lastClr="000000"/>
      </a:dk1>
      <a:lt1>
        <a:sysClr val="window" lastClr="FFFFFF"/>
      </a:lt1>
      <a:dk2>
        <a:srgbClr val="000000"/>
      </a:dk2>
      <a:lt2>
        <a:srgbClr val="3EBBF0"/>
      </a:lt2>
      <a:accent1>
        <a:srgbClr val="84B2F6"/>
      </a:accent1>
      <a:accent2>
        <a:srgbClr val="297FD5"/>
      </a:accent2>
      <a:accent3>
        <a:srgbClr val="297FD5"/>
      </a:accent3>
      <a:accent4>
        <a:srgbClr val="3EBBF0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Them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Custom 6">
    <a:dk1>
      <a:sysClr val="windowText" lastClr="000000"/>
    </a:dk1>
    <a:lt1>
      <a:sysClr val="window" lastClr="FFFFFF"/>
    </a:lt1>
    <a:dk2>
      <a:srgbClr val="000000"/>
    </a:dk2>
    <a:lt2>
      <a:srgbClr val="3EBBF0"/>
    </a:lt2>
    <a:accent1>
      <a:srgbClr val="84B2F6"/>
    </a:accent1>
    <a:accent2>
      <a:srgbClr val="297FD5"/>
    </a:accent2>
    <a:accent3>
      <a:srgbClr val="297FD5"/>
    </a:accent3>
    <a:accent4>
      <a:srgbClr val="3EBBF0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  <a:fontScheme name="Office Theme">
    <a:majorFont>
      <a:latin typeface="Aptos Display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14651</TotalTime>
  <Words>6923</Words>
  <Application>Microsoft Office PowerPoint</Application>
  <PresentationFormat>A4 Paper (210x297 mm)</PresentationFormat>
  <Paragraphs>1624</Paragraphs>
  <Slides>81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81</vt:i4>
      </vt:variant>
    </vt:vector>
  </HeadingPairs>
  <TitlesOfParts>
    <vt:vector size="92" baseType="lpstr">
      <vt:lpstr>Agency FB</vt:lpstr>
      <vt:lpstr>Aptos</vt:lpstr>
      <vt:lpstr>Aptos Display</vt:lpstr>
      <vt:lpstr>Aptos Display (Headings)</vt:lpstr>
      <vt:lpstr>Arial</vt:lpstr>
      <vt:lpstr>Calibri</vt:lpstr>
      <vt:lpstr>Cambria</vt:lpstr>
      <vt:lpstr>Roboto</vt:lpstr>
      <vt:lpstr>Roboto Black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DEEPSIGHT SOFTWARE ADVANCED INTEGRATED ELECTRO OPTIC DEVELOPMENT PLATFORM </vt:lpstr>
      <vt:lpstr>Why DEEPSIGHT?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SITUATIONALAWARENESS RUGGED ELECTRO-OPTIC PANORAMIC  STARING SYSTEM FOR NAVAL AND GROUND APPLICATIONS</vt:lpstr>
      <vt:lpstr>SITUATIONALAWARENESS RUGGED 360/180 DAY &amp; NIGHT ELECTRO-OPTIC PANORAMIC  STARING SYSTEM</vt:lpstr>
      <vt:lpstr>SITUATIONALAWARENESS FLAT  VS. COMPACT  DESIGN OPTIONS</vt:lpstr>
      <vt:lpstr>SITUATIONALAWARENESS</vt:lpstr>
      <vt:lpstr>AVIGAIL360 360 DOME SITUATIONAL AWARENESS UAS DETECTOR</vt:lpstr>
      <vt:lpstr>PowerPoint Presentation</vt:lpstr>
      <vt:lpstr>AVIGAILTOPVIEW WIDE-AREA SURVEILLANCE &amp; SITUATIONAL AWARENESS PAYLOAD</vt:lpstr>
      <vt:lpstr>PowerPoint Presentation</vt:lpstr>
      <vt:lpstr>DEEPSIGHT INTEGRATED ELECTRO-OPTIC DEVELOPMENT PLATFORM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DEEPSPHERE INTEGRATED ELECTRO-OPTIC DEVELOPMENT GIMBAL</vt:lpstr>
      <vt:lpstr>PowerPoint Presentation</vt:lpstr>
      <vt:lpstr>PowerPoint Presentation</vt:lpstr>
      <vt:lpstr>PowerPoint Presentation</vt:lpstr>
      <vt:lpstr>SPHERESERIES DUAL SENSOR RUGGED GIMBAL</vt:lpstr>
      <vt:lpstr>SPHERESERIES DUAL SENSOR RUGGED GIMBAL</vt:lpstr>
      <vt:lpstr>SPHERESERIES DUAL SENSOR RUGGED GIMBAL</vt:lpstr>
      <vt:lpstr>SPHERESERIES DUAL SENSOR RUGGED GIMBAL</vt:lpstr>
      <vt:lpstr>HDPT-SERIES HEAVY DUTY STABILIZED PAN TILT POSITIONERS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OZSERIES Rugged Day &amp; Night Driver Vision Enhancer and Electro-Optic Tracker</vt:lpstr>
      <vt:lpstr>PowerPoint Presentation</vt:lpstr>
      <vt:lpstr>PowerPoint Presentation</vt:lpstr>
      <vt:lpstr>PowerPoint Presentation</vt:lpstr>
      <vt:lpstr>FUSIONSERIES Rugged Day &amp; Night Driver Vision Enhancer and Electro-Optic Tracker</vt:lpstr>
      <vt:lpstr>PowerPoint Presentation</vt:lpstr>
      <vt:lpstr>PowerPoint Presentation</vt:lpstr>
      <vt:lpstr>PowerPoint Presentation</vt:lpstr>
      <vt:lpstr>xEyeSERIES Rugged LWIR/Low Light Electro-Optic Sensor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AIxSERIES Rugged AI NEURAL Processing Unit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tomer dadon</dc:creator>
  <cp:lastModifiedBy>tomer dadon</cp:lastModifiedBy>
  <cp:revision>713</cp:revision>
  <dcterms:created xsi:type="dcterms:W3CDTF">2026-03-24T15:36:14Z</dcterms:created>
  <dcterms:modified xsi:type="dcterms:W3CDTF">2026-09-10T18:21:22Z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LastKnownPath">
    <vt:lpwstr>\\192.168.1.7\Public\Ex-Sight.Com\אפי\מוצרים לשיווק\EX-SIGHT CATALOG\Ex-Sight.Com Black-Catalog-2026.ppt</vt:lpwstr>
  </property>
</Properties>
</file>